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Ex2.xml" ContentType="application/vnd.ms-office.chartex+xml"/>
  <Override PartName="/ppt/charts/style4.xml" ContentType="application/vnd.ms-office.chartstyle+xml"/>
  <Override PartName="/ppt/charts/colors4.xml" ContentType="application/vnd.ms-office.chartcolorstyle+xml"/>
  <Override PartName="/ppt/charts/chartEx3.xml" ContentType="application/vnd.ms-office.chartex+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Ex4.xml" ContentType="application/vnd.ms-office.chartex+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9.xml" ContentType="application/vnd.ms-office.chartstyle+xml"/>
  <Override PartName="/ppt/charts/colors9.xml" ContentType="application/vnd.ms-office.chartcolorstyle+xml"/>
  <Override PartName="/ppt/charts/chart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handoutMasterIdLst>
    <p:handoutMasterId r:id="rId37"/>
  </p:handoutMasterIdLst>
  <p:sldIdLst>
    <p:sldId id="256" r:id="rId5"/>
    <p:sldId id="276" r:id="rId6"/>
    <p:sldId id="257" r:id="rId7"/>
    <p:sldId id="258" r:id="rId8"/>
    <p:sldId id="275" r:id="rId9"/>
    <p:sldId id="259" r:id="rId10"/>
    <p:sldId id="294" r:id="rId11"/>
    <p:sldId id="262" r:id="rId12"/>
    <p:sldId id="263" r:id="rId13"/>
    <p:sldId id="265" r:id="rId14"/>
    <p:sldId id="266" r:id="rId15"/>
    <p:sldId id="270" r:id="rId16"/>
    <p:sldId id="271" r:id="rId17"/>
    <p:sldId id="269" r:id="rId18"/>
    <p:sldId id="273" r:id="rId19"/>
    <p:sldId id="274" r:id="rId20"/>
    <p:sldId id="277" r:id="rId21"/>
    <p:sldId id="278" r:id="rId22"/>
    <p:sldId id="272" r:id="rId23"/>
    <p:sldId id="279" r:id="rId24"/>
    <p:sldId id="280" r:id="rId25"/>
    <p:sldId id="282" r:id="rId26"/>
    <p:sldId id="283" r:id="rId27"/>
    <p:sldId id="287" r:id="rId28"/>
    <p:sldId id="289" r:id="rId29"/>
    <p:sldId id="285" r:id="rId30"/>
    <p:sldId id="290" r:id="rId31"/>
    <p:sldId id="288" r:id="rId32"/>
    <p:sldId id="291" r:id="rId33"/>
    <p:sldId id="293" r:id="rId34"/>
    <p:sldId id="292"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4B1FD59-0F02-42DA-A8FC-66A804407910}">
          <p14:sldIdLst>
            <p14:sldId id="256"/>
            <p14:sldId id="276"/>
          </p14:sldIdLst>
        </p14:section>
        <p14:section name="Introduction" id="{985E8339-0245-4933-BA5D-C7F403578B81}">
          <p14:sldIdLst>
            <p14:sldId id="257"/>
            <p14:sldId id="258"/>
            <p14:sldId id="275"/>
          </p14:sldIdLst>
        </p14:section>
        <p14:section name="Périmètre de l'étude" id="{57F8C60C-10E4-4F91-8C4F-DA59F8D7FA43}">
          <p14:sldIdLst>
            <p14:sldId id="259"/>
          </p14:sldIdLst>
        </p14:section>
        <p14:section name="Modalités de construction des rapports" id="{73A750C9-E920-4808-B0BE-9BFD863B6110}">
          <p14:sldIdLst>
            <p14:sldId id="294"/>
            <p14:sldId id="262"/>
            <p14:sldId id="263"/>
            <p14:sldId id="265"/>
            <p14:sldId id="266"/>
          </p14:sldIdLst>
        </p14:section>
        <p14:section name="Matérialité" id="{2DCD61F3-A86B-48C3-B0CC-898579D0DCA0}">
          <p14:sldIdLst>
            <p14:sldId id="270"/>
            <p14:sldId id="271"/>
            <p14:sldId id="269"/>
            <p14:sldId id="273"/>
            <p14:sldId id="274"/>
            <p14:sldId id="277"/>
            <p14:sldId id="278"/>
          </p14:sldIdLst>
        </p14:section>
        <p14:section name="Lien avec les états financiers" id="{C63131D1-F715-4143-B33C-5808A36EC0F1}">
          <p14:sldIdLst>
            <p14:sldId id="272"/>
            <p14:sldId id="279"/>
            <p14:sldId id="280"/>
            <p14:sldId id="282"/>
            <p14:sldId id="283"/>
            <p14:sldId id="287"/>
          </p14:sldIdLst>
        </p14:section>
        <p14:section name="Gouvernance" id="{B2F5F12B-C1F6-44B3-93B5-1CFEA02F534F}">
          <p14:sldIdLst>
            <p14:sldId id="289"/>
            <p14:sldId id="285"/>
            <p14:sldId id="290"/>
          </p14:sldIdLst>
        </p14:section>
        <p14:section name="Conclusion" id="{F9682AC0-C785-4A8A-97B2-706E5E459A26}">
          <p14:sldIdLst>
            <p14:sldId id="288"/>
          </p14:sldIdLst>
        </p14:section>
        <p14:section name="Contributions &amp; contacts" id="{69717ADE-D14F-4F92-9A57-D7FD878BCB42}">
          <p14:sldIdLst>
            <p14:sldId id="291"/>
            <p14:sldId id="293"/>
            <p14:sldId id="29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071D00-6468-3589-82AF-2F9AA848CF29}" name="Utilisateur invité" initials="Ui" userId="Utilisateur invité" providerId="Windows Live"/>
  <p188:author id="{30BB0A04-0BFB-5FEE-1A01-F8BCC307C246}" name="Julie DOMINGUES" initials="JD" userId="S::julie.domingues@ginesis-finance.com::f3f9f9fb-2021-48ed-a888-6757924eb031" providerId="AD"/>
  <p188:author id="{01F00F05-B3BA-BB28-4C4D-3A3BC2EFB8B7}" name="LC" initials="LC" userId="LC" providerId="None"/>
  <p188:author id="{6634AA75-7347-A613-A411-2B76605B5B30}" name="Cédric Tonnerre" initials="CT" userId="S::cedric.tonnerre@mazars.fr::b608296f-b519-4df7-ba23-f242c1c06e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602B2-8317-497F-B3D0-E7BE49288672}" v="2" dt="2025-10-03T08:34:28.85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97" d="100"/>
          <a:sy n="97" d="100"/>
        </p:scale>
        <p:origin x="72" y="2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e CHORQUES" userId="ffee597d-465c-4f32-b0b4-991456c4388a" providerId="ADAL" clId="{8C9F5F22-2DE1-416B-80F5-A30E4611AD2F}"/>
    <pc:docChg chg="undo custSel addSld delSld modSld modSection">
      <pc:chgData name="Lise CHORQUES" userId="ffee597d-465c-4f32-b0b4-991456c4388a" providerId="ADAL" clId="{8C9F5F22-2DE1-416B-80F5-A30E4611AD2F}" dt="2025-10-03T14:49:08.356" v="20" actId="14826"/>
      <pc:docMkLst>
        <pc:docMk/>
      </pc:docMkLst>
      <pc:sldChg chg="addSp delSp modSp mod">
        <pc:chgData name="Lise CHORQUES" userId="ffee597d-465c-4f32-b0b4-991456c4388a" providerId="ADAL" clId="{8C9F5F22-2DE1-416B-80F5-A30E4611AD2F}" dt="2025-10-03T14:48:58.536" v="19" actId="14826"/>
        <pc:sldMkLst>
          <pc:docMk/>
          <pc:sldMk cId="2941689228" sldId="256"/>
        </pc:sldMkLst>
        <pc:spChg chg="add del">
          <ac:chgData name="Lise CHORQUES" userId="ffee597d-465c-4f32-b0b4-991456c4388a" providerId="ADAL" clId="{8C9F5F22-2DE1-416B-80F5-A30E4611AD2F}" dt="2025-10-03T14:31:23.330" v="16" actId="478"/>
          <ac:spMkLst>
            <pc:docMk/>
            <pc:sldMk cId="2941689228" sldId="256"/>
            <ac:spMk id="6" creationId="{37E51896-D137-BB92-F410-045DD82A8FA1}"/>
          </ac:spMkLst>
        </pc:spChg>
        <pc:picChg chg="mod">
          <ac:chgData name="Lise CHORQUES" userId="ffee597d-465c-4f32-b0b4-991456c4388a" providerId="ADAL" clId="{8C9F5F22-2DE1-416B-80F5-A30E4611AD2F}" dt="2025-10-03T14:48:58.536" v="19" actId="14826"/>
          <ac:picMkLst>
            <pc:docMk/>
            <pc:sldMk cId="2941689228" sldId="256"/>
            <ac:picMk id="2" creationId="{2D93F979-D054-B9EA-F06D-CE274E1C36CB}"/>
          </ac:picMkLst>
        </pc:picChg>
      </pc:sldChg>
      <pc:sldChg chg="del">
        <pc:chgData name="Lise CHORQUES" userId="ffee597d-465c-4f32-b0b4-991456c4388a" providerId="ADAL" clId="{8C9F5F22-2DE1-416B-80F5-A30E4611AD2F}" dt="2025-10-03T07:28:13.953" v="1" actId="47"/>
        <pc:sldMkLst>
          <pc:docMk/>
          <pc:sldMk cId="2936299232" sldId="261"/>
        </pc:sldMkLst>
      </pc:sldChg>
      <pc:sldChg chg="addSp delSp modSp mod">
        <pc:chgData name="Lise CHORQUES" userId="ffee597d-465c-4f32-b0b4-991456c4388a" providerId="ADAL" clId="{8C9F5F22-2DE1-416B-80F5-A30E4611AD2F}" dt="2025-10-03T14:49:08.356" v="20" actId="14826"/>
        <pc:sldMkLst>
          <pc:docMk/>
          <pc:sldMk cId="2324818087" sldId="291"/>
        </pc:sldMkLst>
        <pc:picChg chg="add mod">
          <ac:chgData name="Lise CHORQUES" userId="ffee597d-465c-4f32-b0b4-991456c4388a" providerId="ADAL" clId="{8C9F5F22-2DE1-416B-80F5-A30E4611AD2F}" dt="2025-10-03T14:49:08.356" v="20" actId="14826"/>
          <ac:picMkLst>
            <pc:docMk/>
            <pc:sldMk cId="2324818087" sldId="291"/>
            <ac:picMk id="4" creationId="{32BD04FD-A773-58B6-EAE1-1BC84005E102}"/>
          </ac:picMkLst>
        </pc:picChg>
        <pc:picChg chg="del mod">
          <ac:chgData name="Lise CHORQUES" userId="ffee597d-465c-4f32-b0b4-991456c4388a" providerId="ADAL" clId="{8C9F5F22-2DE1-416B-80F5-A30E4611AD2F}" dt="2025-10-03T08:34:28.135" v="7" actId="478"/>
          <ac:picMkLst>
            <pc:docMk/>
            <pc:sldMk cId="2324818087" sldId="291"/>
            <ac:picMk id="21" creationId="{B2123F5D-0013-9D28-4779-9920B295CDA8}"/>
          </ac:picMkLst>
        </pc:picChg>
      </pc:sldChg>
      <pc:sldChg chg="add">
        <pc:chgData name="Lise CHORQUES" userId="ffee597d-465c-4f32-b0b4-991456c4388a" providerId="ADAL" clId="{8C9F5F22-2DE1-416B-80F5-A30E4611AD2F}" dt="2025-10-03T07:28:06.982" v="0"/>
        <pc:sldMkLst>
          <pc:docMk/>
          <pc:sldMk cId="2627452436" sldId="29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3.xlsx"/></Relationships>
</file>

<file path=ppt/charts/_rels/chartEx3.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4.xlsx"/></Relationships>
</file>

<file path=ppt/charts/_rels/chartEx4.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2.8714858983732425E-2"/>
          <c:y val="0.18407756588589802"/>
          <c:w val="0.54331801942703062"/>
          <c:h val="0.69478632424714593"/>
        </c:manualLayout>
      </c:layout>
      <c:pieChart>
        <c:varyColors val="1"/>
        <c:ser>
          <c:idx val="0"/>
          <c:order val="0"/>
          <c:tx>
            <c:strRef>
              <c:f>Feuil1!$B$1</c:f>
              <c:strCache>
                <c:ptCount val="1"/>
                <c:pt idx="0">
                  <c:v>Secteurs d'activité</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1CDF-4E77-8205-F860B68882BE}"/>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CDF-4E77-8205-F860B68882BE}"/>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1CDF-4E77-8205-F860B68882BE}"/>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CDF-4E77-8205-F860B68882BE}"/>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1CDF-4E77-8205-F860B68882BE}"/>
              </c:ext>
            </c:extLst>
          </c:dPt>
          <c:dPt>
            <c:idx val="5"/>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CDF-4E77-8205-F860B68882BE}"/>
              </c:ext>
            </c:extLst>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CDF-4E77-8205-F860B68882BE}"/>
              </c:ext>
            </c:extLst>
          </c:dPt>
          <c:dLbls>
            <c:dLbl>
              <c:idx val="2"/>
              <c:layout>
                <c:manualLayout>
                  <c:x val="-0.11050369809152044"/>
                  <c:y val="-5.204338451662594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1CDF-4E77-8205-F860B68882B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Feuil1!$A$2:$A$8</c:f>
              <c:strCache>
                <c:ptCount val="7"/>
                <c:pt idx="0">
                  <c:v>Santé &amp; Pharma</c:v>
                </c:pt>
                <c:pt idx="1">
                  <c:v>Infrastructure &amp; construction</c:v>
                </c:pt>
                <c:pt idx="2">
                  <c:v>Technologie  &amp; services numériques</c:v>
                </c:pt>
                <c:pt idx="3">
                  <c:v>Banque, Assurance &amp; services financiers</c:v>
                </c:pt>
                <c:pt idx="4">
                  <c:v>Consommation, distribution, Luxe</c:v>
                </c:pt>
                <c:pt idx="5">
                  <c:v>Automobile et transports</c:v>
                </c:pt>
                <c:pt idx="6">
                  <c:v>Energie,  Ressources &amp; environnement</c:v>
                </c:pt>
              </c:strCache>
            </c:strRef>
          </c:cat>
          <c:val>
            <c:numRef>
              <c:f>Feuil1!$B$2:$B$8</c:f>
              <c:numCache>
                <c:formatCode>0%</c:formatCode>
                <c:ptCount val="7"/>
                <c:pt idx="0">
                  <c:v>0.06</c:v>
                </c:pt>
                <c:pt idx="1">
                  <c:v>0.11</c:v>
                </c:pt>
                <c:pt idx="2">
                  <c:v>0.25</c:v>
                </c:pt>
                <c:pt idx="3">
                  <c:v>0.15</c:v>
                </c:pt>
                <c:pt idx="4">
                  <c:v>0.15</c:v>
                </c:pt>
                <c:pt idx="5">
                  <c:v>0.14000000000000001</c:v>
                </c:pt>
                <c:pt idx="6">
                  <c:v>0.11</c:v>
                </c:pt>
              </c:numCache>
            </c:numRef>
          </c:val>
          <c:extLst>
            <c:ext xmlns:c16="http://schemas.microsoft.com/office/drawing/2014/chart" uri="{C3380CC4-5D6E-409C-BE32-E72D297353CC}">
              <c16:uniqueId val="{00000000-1CDF-4E77-8205-F860B68882B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508508703973239"/>
          <c:y val="0.18885819198022794"/>
          <c:w val="0.38620005397653523"/>
          <c:h val="0.7849943790337142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fr-FR" sz="1600" cap="none" baseline="0"/>
              <a:t>Utilisation d’exemptions</a:t>
            </a:r>
          </a:p>
        </c:rich>
      </c:tx>
      <c:layout>
        <c:manualLayout>
          <c:xMode val="edge"/>
          <c:yMode val="edge"/>
          <c:x val="0.17920082731234058"/>
          <c:y val="3.0156624484329635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Colonne1</c:v>
                </c:pt>
              </c:strCache>
            </c:strRef>
          </c:tx>
          <c:spPr>
            <a:solidFill>
              <a:schemeClr val="accent6"/>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1-0B82-4FD1-9CE3-6537DE567BD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2-0B82-4FD1-9CE3-6537DE567BDB}"/>
              </c:ext>
            </c:extLst>
          </c:dPt>
          <c:dLbls>
            <c:dLbl>
              <c:idx val="0"/>
              <c:layout>
                <c:manualLayout>
                  <c:x val="-6.8280383894244664E-2"/>
                  <c:y val="0.120626497937318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82-4FD1-9CE3-6537DE567BDB}"/>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Oui</c:v>
                </c:pt>
                <c:pt idx="1">
                  <c:v>Non</c:v>
                </c:pt>
                <c:pt idx="2">
                  <c:v>Non précisé</c:v>
                </c:pt>
              </c:strCache>
            </c:strRef>
          </c:cat>
          <c:val>
            <c:numRef>
              <c:f>Feuil1!$B$2:$B$4</c:f>
              <c:numCache>
                <c:formatCode>0%</c:formatCode>
                <c:ptCount val="3"/>
                <c:pt idx="0">
                  <c:v>0.92</c:v>
                </c:pt>
                <c:pt idx="1">
                  <c:v>0.05</c:v>
                </c:pt>
                <c:pt idx="2">
                  <c:v>0.03</c:v>
                </c:pt>
              </c:numCache>
            </c:numRef>
          </c:val>
          <c:extLst>
            <c:ext xmlns:c16="http://schemas.microsoft.com/office/drawing/2014/chart" uri="{C3380CC4-5D6E-409C-BE32-E72D297353CC}">
              <c16:uniqueId val="{00000000-0B82-4FD1-9CE3-6537DE567BDB}"/>
            </c:ext>
          </c:extLst>
        </c:ser>
        <c:dLbls>
          <c:dLblPos val="outEnd"/>
          <c:showLegendKey val="0"/>
          <c:showVal val="1"/>
          <c:showCatName val="0"/>
          <c:showSerName val="0"/>
          <c:showPercent val="0"/>
          <c:showBubbleSize val="0"/>
        </c:dLbls>
        <c:gapWidth val="444"/>
        <c:overlap val="-90"/>
        <c:axId val="1425015807"/>
        <c:axId val="1425023007"/>
      </c:barChart>
      <c:catAx>
        <c:axId val="14250158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fr-FR"/>
          </a:p>
        </c:txPr>
        <c:crossAx val="1425023007"/>
        <c:crosses val="autoZero"/>
        <c:auto val="1"/>
        <c:lblAlgn val="ctr"/>
        <c:lblOffset val="100"/>
        <c:noMultiLvlLbl val="0"/>
      </c:catAx>
      <c:valAx>
        <c:axId val="1425023007"/>
        <c:scaling>
          <c:orientation val="minMax"/>
        </c:scaling>
        <c:delete val="1"/>
        <c:axPos val="l"/>
        <c:numFmt formatCode="0%" sourceLinked="1"/>
        <c:majorTickMark val="none"/>
        <c:minorTickMark val="none"/>
        <c:tickLblPos val="nextTo"/>
        <c:crossAx val="14250158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2E80-4CBB-B01F-724A688C7F51}"/>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4-2E80-4CBB-B01F-724A688C7F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Non</c:v>
                </c:pt>
                <c:pt idx="1">
                  <c:v>Oui</c:v>
                </c:pt>
                <c:pt idx="2">
                  <c:v>Aucun impact déclaré</c:v>
                </c:pt>
              </c:strCache>
            </c:strRef>
          </c:cat>
          <c:val>
            <c:numRef>
              <c:f>Feuil1!$B$2:$B$4</c:f>
              <c:numCache>
                <c:formatCode>0%</c:formatCode>
                <c:ptCount val="3"/>
                <c:pt idx="0">
                  <c:v>0.63</c:v>
                </c:pt>
                <c:pt idx="1">
                  <c:v>0.19</c:v>
                </c:pt>
                <c:pt idx="2">
                  <c:v>0.18</c:v>
                </c:pt>
              </c:numCache>
            </c:numRef>
          </c:val>
          <c:extLst>
            <c:ext xmlns:c16="http://schemas.microsoft.com/office/drawing/2014/chart" uri="{C3380CC4-5D6E-409C-BE32-E72D297353CC}">
              <c16:uniqueId val="{00000000-2E80-4CBB-B01F-724A688C7F51}"/>
            </c:ext>
          </c:extLst>
        </c:ser>
        <c:dLbls>
          <c:dLblPos val="outEnd"/>
          <c:showLegendKey val="0"/>
          <c:showVal val="1"/>
          <c:showCatName val="0"/>
          <c:showSerName val="0"/>
          <c:showPercent val="0"/>
          <c:showBubbleSize val="0"/>
        </c:dLbls>
        <c:gapWidth val="219"/>
        <c:overlap val="-27"/>
        <c:axId val="1591773024"/>
        <c:axId val="1591772544"/>
      </c:barChart>
      <c:catAx>
        <c:axId val="1591773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591772544"/>
        <c:crosses val="autoZero"/>
        <c:auto val="1"/>
        <c:lblAlgn val="ctr"/>
        <c:lblOffset val="100"/>
        <c:noMultiLvlLbl val="0"/>
      </c:catAx>
      <c:valAx>
        <c:axId val="1591772544"/>
        <c:scaling>
          <c:orientation val="minMax"/>
        </c:scaling>
        <c:delete val="1"/>
        <c:axPos val="l"/>
        <c:numFmt formatCode="0%" sourceLinked="1"/>
        <c:majorTickMark val="out"/>
        <c:minorTickMark val="none"/>
        <c:tickLblPos val="nextTo"/>
        <c:crossAx val="15917730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a:scene3d>
      <a:camera prst="orthographicFront"/>
      <a:lightRig rig="threePt" dir="t"/>
    </a:scene3d>
    <a:sp3d/>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80412485923187"/>
          <c:y val="0.10055386232264844"/>
          <c:w val="0.56668305464894031"/>
          <c:h val="0.72744088281660535"/>
        </c:manualLayout>
      </c:layout>
      <c:pieChart>
        <c:varyColors val="1"/>
        <c:ser>
          <c:idx val="0"/>
          <c:order val="0"/>
          <c:tx>
            <c:strRef>
              <c:f>Feuil1!$B$1</c:f>
              <c:strCache>
                <c:ptCount val="1"/>
                <c:pt idx="0">
                  <c:v>Ventes</c:v>
                </c:pt>
              </c:strCache>
            </c:strRef>
          </c:tx>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6C54-47F3-B252-CFAF48AFE843}"/>
              </c:ext>
            </c:extLst>
          </c:dPt>
          <c:dPt>
            <c:idx val="1"/>
            <c:bubble3D val="0"/>
            <c:explosion val="9"/>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6C54-47F3-B252-CFAF48AFE843}"/>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extLst>
                <c:ext xmlns:c16="http://schemas.microsoft.com/office/drawing/2014/chart" uri="{C3380CC4-5D6E-409C-BE32-E72D297353CC}">
                  <c16:uniqueId val="{00000003-6C54-47F3-B252-CFAF48AFE84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0%</c:formatCode>
                <c:ptCount val="2"/>
                <c:pt idx="0">
                  <c:v>0.03</c:v>
                </c:pt>
                <c:pt idx="1">
                  <c:v>0.97</c:v>
                </c:pt>
              </c:numCache>
            </c:numRef>
          </c:val>
          <c:extLst>
            <c:ext xmlns:c16="http://schemas.microsoft.com/office/drawing/2014/chart" uri="{C3380CC4-5D6E-409C-BE32-E72D297353CC}">
              <c16:uniqueId val="{00000004-6C54-47F3-B252-CFAF48AFE84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8969108585187692"/>
          <c:y val="0.83190803993694185"/>
          <c:w val="0.41339019594759718"/>
          <c:h val="0.13656910141881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80412485923187"/>
          <c:y val="0.10055386232264844"/>
          <c:w val="0.56668305464894031"/>
          <c:h val="0.72744088281660535"/>
        </c:manualLayout>
      </c:layout>
      <c:pieChart>
        <c:varyColors val="1"/>
        <c:ser>
          <c:idx val="0"/>
          <c:order val="0"/>
          <c:tx>
            <c:strRef>
              <c:f>Feuil1!$B$1</c:f>
              <c:strCache>
                <c:ptCount val="1"/>
                <c:pt idx="0">
                  <c:v>Ventes</c:v>
                </c:pt>
              </c:strCache>
            </c:strRef>
          </c:tx>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2-0A53-4FD7-93D1-332309FC5F54}"/>
              </c:ext>
            </c:extLst>
          </c:dPt>
          <c:dPt>
            <c:idx val="1"/>
            <c:bubble3D val="0"/>
            <c:explosion val="9"/>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1-0A53-4FD7-93D1-332309FC5F54}"/>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extLst>
                <c:ext xmlns:c16="http://schemas.microsoft.com/office/drawing/2014/chart" uri="{C3380CC4-5D6E-409C-BE32-E72D297353CC}">
                  <c16:uniqueId val="{00000001-0A53-4FD7-93D1-332309FC5F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0%</c:formatCode>
                <c:ptCount val="2"/>
                <c:pt idx="0">
                  <c:v>0.17</c:v>
                </c:pt>
                <c:pt idx="1">
                  <c:v>0.83</c:v>
                </c:pt>
              </c:numCache>
            </c:numRef>
          </c:val>
          <c:extLst>
            <c:ext xmlns:c16="http://schemas.microsoft.com/office/drawing/2014/chart" uri="{C3380CC4-5D6E-409C-BE32-E72D297353CC}">
              <c16:uniqueId val="{00000000-0A53-4FD7-93D1-332309FC5F5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8969108585187692"/>
          <c:y val="0.83190803993694185"/>
          <c:w val="0.41339019594759718"/>
          <c:h val="0.13656910141881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80412485923187"/>
          <c:y val="0.10055386232264844"/>
          <c:w val="0.56668305464894031"/>
          <c:h val="0.72744088281660535"/>
        </c:manualLayout>
      </c:layout>
      <c:pieChart>
        <c:varyColors val="1"/>
        <c:ser>
          <c:idx val="0"/>
          <c:order val="0"/>
          <c:tx>
            <c:strRef>
              <c:f>Feuil1!$B$1</c:f>
              <c:strCache>
                <c:ptCount val="1"/>
                <c:pt idx="0">
                  <c:v>Ventes</c:v>
                </c:pt>
              </c:strCache>
            </c:strRef>
          </c:tx>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C27A-48A4-BE34-85EED87FA9D8}"/>
              </c:ext>
            </c:extLst>
          </c:dPt>
          <c:dPt>
            <c:idx val="1"/>
            <c:bubble3D val="0"/>
            <c:explosion val="9"/>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C27A-48A4-BE34-85EED87FA9D8}"/>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extLst>
                <c:ext xmlns:c16="http://schemas.microsoft.com/office/drawing/2014/chart" uri="{C3380CC4-5D6E-409C-BE32-E72D297353CC}">
                  <c16:uniqueId val="{00000003-C27A-48A4-BE34-85EED87FA9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0%</c:formatCode>
                <c:ptCount val="2"/>
                <c:pt idx="0">
                  <c:v>0.85</c:v>
                </c:pt>
                <c:pt idx="1">
                  <c:v>0.15</c:v>
                </c:pt>
              </c:numCache>
            </c:numRef>
          </c:val>
          <c:extLst>
            <c:ext xmlns:c16="http://schemas.microsoft.com/office/drawing/2014/chart" uri="{C3380CC4-5D6E-409C-BE32-E72D297353CC}">
              <c16:uniqueId val="{00000004-C27A-48A4-BE34-85EED87FA9D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8969108585187692"/>
          <c:y val="0.83190803993694185"/>
          <c:w val="0.41339019594759718"/>
          <c:h val="0.13656910141881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33035909083276E-2"/>
          <c:y val="8.0532842879663682E-2"/>
          <c:w val="0.56668305464894031"/>
          <c:h val="0.72744088281660535"/>
        </c:manualLayout>
      </c:layout>
      <c:pieChart>
        <c:varyColors val="1"/>
        <c:ser>
          <c:idx val="0"/>
          <c:order val="0"/>
          <c:tx>
            <c:strRef>
              <c:f>Feuil1!$B$1</c:f>
              <c:strCache>
                <c:ptCount val="1"/>
                <c:pt idx="0">
                  <c:v>Ventes</c:v>
                </c:pt>
              </c:strCache>
            </c:strRef>
          </c:tx>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14B4-4022-B38C-4CDEDA3FEB42}"/>
              </c:ext>
            </c:extLst>
          </c:dPt>
          <c:dPt>
            <c:idx val="1"/>
            <c:bubble3D val="0"/>
            <c:explosion val="9"/>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14B4-4022-B38C-4CDEDA3FEB42}"/>
              </c:ext>
            </c:extLst>
          </c:dPt>
          <c:dPt>
            <c:idx val="2"/>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5-14B4-4022-B38C-4CDEDA3FEB42}"/>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extLst>
                <c:ext xmlns:c16="http://schemas.microsoft.com/office/drawing/2014/chart" uri="{C3380CC4-5D6E-409C-BE32-E72D297353CC}">
                  <c16:uniqueId val="{00000003-14B4-4022-B38C-4CDEDA3FEB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Oui</c:v>
                </c:pt>
                <c:pt idx="1">
                  <c:v>Non</c:v>
                </c:pt>
                <c:pt idx="2">
                  <c:v>Partiellement</c:v>
                </c:pt>
              </c:strCache>
            </c:strRef>
          </c:cat>
          <c:val>
            <c:numRef>
              <c:f>Feuil1!$B$2:$B$4</c:f>
              <c:numCache>
                <c:formatCode>0%</c:formatCode>
                <c:ptCount val="3"/>
                <c:pt idx="0">
                  <c:v>0.21</c:v>
                </c:pt>
                <c:pt idx="1">
                  <c:v>0.56999999999999995</c:v>
                </c:pt>
                <c:pt idx="2">
                  <c:v>0.21</c:v>
                </c:pt>
              </c:numCache>
            </c:numRef>
          </c:val>
          <c:extLst>
            <c:ext xmlns:c16="http://schemas.microsoft.com/office/drawing/2014/chart" uri="{C3380CC4-5D6E-409C-BE32-E72D297353CC}">
              <c16:uniqueId val="{00000004-14B4-4022-B38C-4CDEDA3FEB4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58215827445452017"/>
          <c:y val="0.63169784550709407"/>
          <c:w val="0.41339019594759718"/>
          <c:h val="0.3301056227009984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80412485923187"/>
          <c:y val="0.10055386232264844"/>
          <c:w val="0.66546124255837547"/>
          <c:h val="0.8542406726221754"/>
        </c:manualLayout>
      </c:layout>
      <c:pieChart>
        <c:varyColors val="1"/>
        <c:ser>
          <c:idx val="0"/>
          <c:order val="0"/>
          <c:tx>
            <c:strRef>
              <c:f>Feuil1!$B$1</c:f>
              <c:strCache>
                <c:ptCount val="1"/>
                <c:pt idx="0">
                  <c:v>Ventes</c:v>
                </c:pt>
              </c:strCache>
            </c:strRef>
          </c:tx>
          <c:dPt>
            <c:idx val="0"/>
            <c:bubble3D val="0"/>
            <c:explosion val="7"/>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3F5F-4553-87BB-A0866B35CCF8}"/>
              </c:ext>
            </c:extLst>
          </c:dPt>
          <c:dPt>
            <c:idx val="1"/>
            <c:bubble3D val="0"/>
            <c:explosion val="9"/>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3F5F-4553-87BB-A0866B35CCF8}"/>
              </c:ext>
            </c:extLst>
          </c:dPt>
          <c:dLbls>
            <c:dLbl>
              <c:idx val="1"/>
              <c:delete val="1"/>
              <c:extLst>
                <c:ext xmlns:c15="http://schemas.microsoft.com/office/drawing/2012/chart" uri="{CE6537A1-D6FC-4f65-9D91-7224C49458BB}"/>
                <c:ext xmlns:c16="http://schemas.microsoft.com/office/drawing/2014/chart" uri="{C3380CC4-5D6E-409C-BE32-E72D297353CC}">
                  <c16:uniqueId val="{00000003-3F5F-4553-87BB-A0866B35CC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0%</c:formatCode>
                <c:ptCount val="2"/>
                <c:pt idx="0">
                  <c:v>0.98</c:v>
                </c:pt>
                <c:pt idx="1">
                  <c:v>0.02</c:v>
                </c:pt>
              </c:numCache>
            </c:numRef>
          </c:val>
          <c:extLst>
            <c:ext xmlns:c16="http://schemas.microsoft.com/office/drawing/2014/chart" uri="{C3380CC4-5D6E-409C-BE32-E72D297353CC}">
              <c16:uniqueId val="{00000004-3F5F-4553-87BB-A0866B35CCF8}"/>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4.485759078917822E-4"/>
          <c:y val="0.74515028901734104"/>
          <c:w val="0.41339019594759718"/>
          <c:h val="0.13656910141881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olidFill>
    </a:ln>
    <a:effectLst/>
  </c:spPr>
  <c:txPr>
    <a:bodyPr/>
    <a:lstStyle/>
    <a:p>
      <a:pPr>
        <a:defRPr/>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Feuil1!$A$2:$A$6</cx:f>
        <cx:lvl ptCount="5">
          <cx:pt idx="0">Biodiversité</cx:pt>
          <cx:pt idx="1">Eau</cx:pt>
          <cx:pt idx="2">Pollution</cx:pt>
          <cx:pt idx="3">Economie circulaire</cx:pt>
        </cx:lvl>
      </cx:strDim>
      <cx:numDim type="val">
        <cx:f>Feuil1!$B$2:$B$6</cx:f>
        <cx:lvl ptCount="5" formatCode="0%">
          <cx:pt idx="0">0.245</cx:pt>
          <cx:pt idx="1">0.23499999999999999</cx:pt>
          <cx:pt idx="2">0.17999999999999999</cx:pt>
          <cx:pt idx="3">0.10000000000000001</cx:pt>
        </cx:lvl>
      </cx:numDim>
    </cx:data>
  </cx:chartData>
  <cx:chart>
    <cx:title pos="t" align="ctr" overlay="0">
      <cx:tx>
        <cx:txData>
          <cx:v>Classements des thèmes les moins matériels</cx:v>
        </cx:txData>
      </cx:tx>
      <cx:txPr>
        <a:bodyPr spcFirstLastPara="1" vertOverflow="ellipsis" horzOverflow="overflow" wrap="square" lIns="0" tIns="0" rIns="0" bIns="0" anchor="ctr" anchorCtr="1"/>
        <a:lstStyle/>
        <a:p>
          <a:pPr algn="ctr" rtl="0">
            <a:defRPr/>
          </a:pPr>
          <a:r>
            <a:rPr lang="fr-FR" sz="1400" b="0" i="0" u="none" strike="noStrike" baseline="0">
              <a:solidFill>
                <a:sysClr val="windowText" lastClr="000000">
                  <a:lumMod val="65000"/>
                  <a:lumOff val="35000"/>
                </a:sysClr>
              </a:solidFill>
              <a:latin typeface="Aptos" panose="02110004020202020204"/>
            </a:rPr>
            <a:t>Classements des thèmes les moins matériels</a:t>
          </a:r>
        </a:p>
      </cx:txPr>
    </cx:title>
    <cx:plotArea>
      <cx:plotAreaRegion>
        <cx:series layoutId="funnel" uniqueId="{921CDE74-587D-48B2-A4B4-453CE27A70C8}">
          <cx:tx>
            <cx:txData>
              <cx:f>Feuil1!$B$1</cx:f>
              <cx:v>Série 1</cx:v>
            </cx:txData>
          </cx:tx>
          <cx:spPr>
            <a:solidFill>
              <a:schemeClr val="accent1"/>
            </a:solidFill>
          </cx:spPr>
          <cx:dataLabels>
            <cx:visibility seriesName="0" categoryName="0" value="1"/>
          </cx:dataLabels>
          <cx:dataId val="0"/>
        </cx:series>
      </cx:plotAreaRegion>
      <cx:axis id="0">
        <cx:catScaling gapWidth="0.150000006"/>
        <cx:tickLabels/>
      </cx:axis>
    </cx:plotArea>
  </cx:chart>
  <cx:spPr>
    <a:solidFill>
      <a:schemeClr val="bg1"/>
    </a:solidFill>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Feuil1!$A$2:$A$5</cx:f>
        <cx:lvl ptCount="4">
          <cx:pt idx="0">Climat- Atténuation</cx:pt>
          <cx:pt idx="1">Conditions de travail</cx:pt>
          <cx:pt idx="2">Climat- Adaptation</cx:pt>
          <cx:pt idx="3">Energie</cx:pt>
        </cx:lvl>
      </cx:strDim>
      <cx:numDim type="val">
        <cx:f>Feuil1!$B$2:$B$5</cx:f>
        <cx:lvl ptCount="4" formatCode="0,00%">
          <cx:pt idx="0">0.083900000000000002</cx:pt>
          <cx:pt idx="1">0.077399999999999997</cx:pt>
          <cx:pt idx="2">0.045199999999999997</cx:pt>
          <cx:pt idx="3">0.045199999999999997</cx:pt>
        </cx:lvl>
      </cx:numDim>
    </cx:data>
  </cx:chartData>
  <cx:chart>
    <cx:title pos="t" align="ctr" overlay="0">
      <cx:tx>
        <cx:txData>
          <cx:v>Matérialité d’impact</cx:v>
        </cx:txData>
      </cx:tx>
      <cx:txPr>
        <a:bodyPr spcFirstLastPara="1" vertOverflow="ellipsis" horzOverflow="overflow" wrap="square" lIns="0" tIns="0" rIns="0" bIns="0" anchor="ctr" anchorCtr="1"/>
        <a:lstStyle/>
        <a:p>
          <a:pPr algn="ctr" rtl="0">
            <a:defRPr/>
          </a:pPr>
          <a:r>
            <a:rPr lang="fr-FR" sz="1400" b="1" i="0" u="none" strike="noStrike" baseline="0">
              <a:solidFill>
                <a:prstClr val="black">
                  <a:lumMod val="65000"/>
                  <a:lumOff val="35000"/>
                </a:prstClr>
              </a:solidFill>
              <a:latin typeface="Aptos" panose="02110004020202020204"/>
            </a:rPr>
            <a:t>Matérialité d’impact</a:t>
          </a:r>
        </a:p>
      </cx:txPr>
    </cx:title>
    <cx:plotArea>
      <cx:plotAreaRegion>
        <cx:series layoutId="funnel" uniqueId="{7E15FDFC-6A32-4EA6-BD79-B77389A57E8F}">
          <cx:tx>
            <cx:txData>
              <cx:f>Feuil1!$B$1</cx:f>
              <cx:v>Matérialité d'impact</cx:v>
            </cx:txData>
          </cx:tx>
          <cx:spPr>
            <a:solidFill>
              <a:schemeClr val="accent4"/>
            </a:solidFill>
          </cx:spPr>
          <cx:dataPt idx="1">
            <cx:spPr>
              <a:solidFill>
                <a:srgbClr val="A02B93">
                  <a:lumMod val="20000"/>
                  <a:lumOff val="80000"/>
                </a:srgbClr>
              </a:solidFill>
            </cx:spPr>
          </cx:dataPt>
          <cx:dataPt idx="2">
            <cx:spPr>
              <a:solidFill>
                <a:srgbClr val="0F9ED5">
                  <a:lumMod val="75000"/>
                </a:srgbClr>
              </a:solidFill>
            </cx:spPr>
          </cx:dataPt>
          <cx:dataPt idx="3">
            <cx:spPr>
              <a:solidFill>
                <a:srgbClr val="E97132">
                  <a:lumMod val="60000"/>
                  <a:lumOff val="40000"/>
                </a:srgbClr>
              </a:solidFill>
            </cx:spPr>
          </cx:dataPt>
          <cx:dataId val="0"/>
        </cx:series>
      </cx:plotAreaRegion>
      <cx:axis id="0">
        <cx:catScaling gapWidth="0.100000001"/>
        <cx:tickLabels/>
      </cx:axis>
    </cx:plotArea>
  </cx:chart>
  <cx:spPr>
    <a:solidFill>
      <a:schemeClr val="bg1"/>
    </a:solidFill>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Feuil1!$A$2:$A$5</cx:f>
        <cx:lvl ptCount="4">
          <cx:pt idx="0">Climat-Adaptation</cx:pt>
          <cx:pt idx="1">Climat- Atténuation</cx:pt>
          <cx:pt idx="2">Corruption</cx:pt>
          <cx:pt idx="3">Energie</cx:pt>
        </cx:lvl>
      </cx:strDim>
      <cx:numDim type="val">
        <cx:f>Feuil1!$B$2:$B$5</cx:f>
        <cx:lvl ptCount="4" formatCode="Standard">
          <cx:pt idx="0">24</cx:pt>
          <cx:pt idx="1">9</cx:pt>
          <cx:pt idx="2">9</cx:pt>
          <cx:pt idx="3">8</cx:pt>
        </cx:lvl>
      </cx:numDim>
    </cx:data>
  </cx:chartData>
  <cx:chart>
    <cx:title pos="t" align="ctr" overlay="0">
      <cx:tx>
        <cx:txData>
          <cx:v>Matérialité financière</cx:v>
        </cx:txData>
      </cx:tx>
      <cx:txPr>
        <a:bodyPr spcFirstLastPara="1" vertOverflow="ellipsis" horzOverflow="overflow" wrap="square" lIns="0" tIns="0" rIns="0" bIns="0" anchor="ctr" anchorCtr="1"/>
        <a:lstStyle/>
        <a:p>
          <a:pPr algn="ctr" rtl="0">
            <a:defRPr/>
          </a:pPr>
          <a:r>
            <a:rPr lang="fr-FR" sz="1400" b="1" i="0" u="none" strike="noStrike" baseline="0">
              <a:solidFill>
                <a:prstClr val="black">
                  <a:lumMod val="65000"/>
                  <a:lumOff val="35000"/>
                </a:prstClr>
              </a:solidFill>
              <a:latin typeface="Aptos" panose="02110004020202020204"/>
            </a:rPr>
            <a:t>Matérialité financière</a:t>
          </a:r>
        </a:p>
      </cx:txPr>
    </cx:title>
    <cx:plotArea>
      <cx:plotAreaRegion>
        <cx:series layoutId="funnel" uniqueId="{FE52B619-497E-4F7E-A7D6-9A6827356F50}">
          <cx:tx>
            <cx:txData>
              <cx:f>Feuil1!$B$1</cx:f>
              <cx:v>Série 1</cx:v>
            </cx:txData>
          </cx:tx>
          <cx:dataPt idx="0">
            <cx:spPr>
              <a:solidFill>
                <a:srgbClr val="0F9ED5">
                  <a:lumMod val="75000"/>
                </a:srgbClr>
              </a:solidFill>
            </cx:spPr>
          </cx:dataPt>
          <cx:dataPt idx="1">
            <cx:spPr>
              <a:solidFill>
                <a:srgbClr val="0F9ED5"/>
              </a:solidFill>
            </cx:spPr>
          </cx:dataPt>
          <cx:dataPt idx="2">
            <cx:spPr>
              <a:solidFill>
                <a:srgbClr val="E8E8E8">
                  <a:lumMod val="50000"/>
                </a:srgbClr>
              </a:solidFill>
            </cx:spPr>
          </cx:dataPt>
          <cx:dataPt idx="3">
            <cx:spPr>
              <a:solidFill>
                <a:srgbClr val="E97132"/>
              </a:solidFill>
            </cx:spPr>
          </cx:dataPt>
          <cx:dataId val="0"/>
        </cx:series>
      </cx:plotAreaRegion>
      <cx:axis id="0">
        <cx:catScaling gapWidth="0.0599999987"/>
        <cx:tickLabels/>
      </cx:axis>
    </cx:plotArea>
  </cx:chart>
  <cx:spPr>
    <a:solidFill>
      <a:schemeClr val="bg1"/>
    </a:solidFill>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Feuil1!$A$2:$A$4</cx:f>
        <cx:lvl ptCount="3">
          <cx:pt idx="0">Green Bond</cx:pt>
          <cx:pt idx="1">Sustainability linked</cx:pt>
          <cx:pt idx="2">Fonds dédiés</cx:pt>
        </cx:lvl>
        <cx:lvl ptCount="0"/>
        <cx:lvl ptCount="0"/>
      </cx:strDim>
      <cx:numDim type="size">
        <cx:f>Feuil1!$B$2:$B$4</cx:f>
        <cx:lvl ptCount="3" formatCode="0%">
          <cx:pt idx="0">0.42999999999999999</cx:pt>
          <cx:pt idx="1">0.40000000000000002</cx:pt>
          <cx:pt idx="2">0.16</cx:pt>
        </cx:lvl>
      </cx:numDim>
    </cx:data>
  </cx:chartData>
  <cx:chart>
    <cx:plotArea>
      <cx:plotAreaRegion>
        <cx:series layoutId="treemap" uniqueId="{75407980-7751-422E-A75E-8DC6F654AA05}">
          <cx:tx>
            <cx:txData>
              <cx:f>Feuil1!$B$1</cx:f>
              <cx:v>Série 1</cx:v>
            </cx:txData>
          </cx:tx>
          <cx:dataLabels pos="inEnd">
            <cx:visibility seriesName="0" categoryName="1" value="1"/>
            <cx:separator> </cx:separator>
          </cx:dataLabels>
          <cx:dataId val="0"/>
          <cx:layoutPr>
            <cx:parentLabelLayout val="overlapping"/>
          </cx:layoutPr>
        </cx:series>
      </cx:plotAreaRegion>
    </cx:plotArea>
    <cx:legend pos="r" align="ctr" overlay="0"/>
  </cx:chart>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424">
  <cs:axisTitle>
    <cs:lnRef idx="0"/>
    <cs:fillRef idx="0"/>
    <cs:effectRef idx="0"/>
    <cs:fontRef idx="minor">
      <a:schemeClr val="dk1">
        <a:lumMod val="75000"/>
        <a:lumOff val="25000"/>
      </a:schemeClr>
    </cs:fontRef>
    <cs:defRPr sz="1197"/>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cs:chartArea>
  <cs:dataLabel>
    <cs:lnRef idx="0"/>
    <cs:fillRef idx="0"/>
    <cs:effectRef idx="0"/>
    <cs:fontRef idx="minor">
      <a:schemeClr val="dk1"/>
    </cs:fontRef>
    <cs:defRPr sz="1197"/>
  </cs:dataLabel>
  <cs:dataLabelCallout>
    <cs:lnRef idx="0"/>
    <cs:fillRef idx="0"/>
    <cs:effectRef idx="0"/>
    <cs:fontRef idx="minor">
      <a:schemeClr val="lt1"/>
    </cs:fontRef>
    <cs:spPr>
      <a:solidFill>
        <a:schemeClr val="dk1">
          <a:lumMod val="65000"/>
          <a:lumOff val="35000"/>
          <a:alpha val="75000"/>
        </a:schemeClr>
      </a:solidFill>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1197"/>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22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1197"/>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1197"/>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430">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14">
  <cs:axisTitle>
    <cs:lnRef idx="0"/>
    <cs:fillRef idx="0"/>
    <cs:effectRef idx="0"/>
    <cs:fontRef idx="major">
      <a:schemeClr val="dk1">
        <a:lumMod val="50000"/>
        <a:lumOff val="50000"/>
      </a:schemeClr>
    </cs:fontRef>
    <cs:spPr>
      <a:solidFill>
        <a:schemeClr val="bg1">
          <a:lumMod val="85000"/>
        </a:schemeClr>
      </a:solidFill>
      <a:ln w="19050">
        <a:solidFill>
          <a:schemeClr val="bg1"/>
        </a:solidFill>
      </a:ln>
    </cs:spPr>
    <cs:defRPr sz="1197"/>
  </cs:axisTitle>
  <cs:categoryAxis>
    <cs:lnRef idx="0"/>
    <cs:fillRef idx="0"/>
    <cs:effectRef idx="0"/>
    <cs:fontRef idx="major">
      <a:schemeClr val="dk1">
        <a:lumMod val="50000"/>
        <a:lumOff val="50000"/>
      </a:schemeClr>
    </cs:fontRef>
    <cs:defRPr sz="1197"/>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cs:chartArea>
  <cs:dataLabel>
    <cs:lnRef idx="0"/>
    <cs:fillRef idx="0"/>
    <cs:effectRef idx="0"/>
    <cs:fontRef idx="minor">
      <a:schemeClr val="dk1">
        <a:lumMod val="75000"/>
        <a:lumOff val="25000"/>
      </a:schemeClr>
    </cs:fontRef>
    <cs:defRPr sz="1197"/>
    <cs:bodyPr lIns="38100" tIns="19050" rIns="38100" bIns="19050">
      <a:spAutoFit/>
    </cs:bodyPr>
  </cs:dataLabel>
  <cs:dataLabelCallout>
    <cs:lnRef idx="0"/>
    <cs:fillRef idx="0"/>
    <cs:effectRef idx="0"/>
    <cs:fontRef idx="major">
      <a:schemeClr val="dk1">
        <a:lumMod val="50000"/>
        <a:lumOff val="50000"/>
      </a:schemeClr>
    </cs:fontRef>
    <cs:spPr>
      <a:solidFill>
        <a:schemeClr val="lt1">
          <a:alpha val="75000"/>
        </a:schemeClr>
      </a:solidFill>
      <a:ln w="9525">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9525">
        <a:solidFill>
          <a:schemeClr val="lt1"/>
        </a:solidFill>
      </a:ln>
    </cs:spPr>
  </cs:dataPoint>
  <cs:dataPoint3D>
    <cs:lnRef idx="0"/>
    <cs:fillRef idx="0">
      <cs:styleClr val="auto"/>
    </cs:fillRef>
    <cs:effectRef idx="0"/>
    <cs:fontRef idx="minor">
      <a:schemeClr val="tx1"/>
    </cs:fontRef>
    <cs:spPr>
      <a:solidFill>
        <a:schemeClr val="phClr"/>
      </a:solidFill>
      <a:ln w="9525">
        <a:solidFill>
          <a:schemeClr val="lt1"/>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lumOff val="10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ajor">
      <a:schemeClr val="dk1">
        <a:lumMod val="50000"/>
        <a:lumOff val="50000"/>
      </a:schemeClr>
    </cs:fontRef>
    <cs:defRPr sz="1197"/>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ajor">
      <a:schemeClr val="dk1">
        <a:lumMod val="50000"/>
        <a:lumOff val="50000"/>
      </a:schemeClr>
    </cs:fontRef>
    <cs:defRPr sz="2128" b="1" spc="0" normalizeH="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ajor">
      <a:schemeClr val="dk1">
        <a:lumMod val="50000"/>
        <a:lumOff val="50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ajor">
      <a:schemeClr val="dk1">
        <a:lumMod val="50000"/>
        <a:lumOff val="50000"/>
      </a:schemeClr>
    </cs:fontRef>
    <cs:defRPr sz="1197"/>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89FAE-173B-49B8-9C49-BEFDF2CFFAE0}" type="doc">
      <dgm:prSet loTypeId="urn:microsoft.com/office/officeart/2005/8/layout/process3" loCatId="process" qsTypeId="urn:microsoft.com/office/officeart/2005/8/quickstyle/3d1" qsCatId="3D" csTypeId="urn:microsoft.com/office/officeart/2005/8/colors/accent1_5" csCatId="accent1" phldr="1"/>
      <dgm:spPr/>
      <dgm:t>
        <a:bodyPr/>
        <a:lstStyle/>
        <a:p>
          <a:endParaRPr lang="fr-FR"/>
        </a:p>
      </dgm:t>
    </dgm:pt>
    <dgm:pt modelId="{A6DC9C8F-D332-475A-AA60-BCCCC5B9BD27}">
      <dgm:prSet phldrT="[Texte]"/>
      <dgm:spPr/>
      <dgm:t>
        <a:bodyPr/>
        <a:lstStyle/>
        <a:p>
          <a:r>
            <a:rPr lang="fr-FR"/>
            <a:t>Politique</a:t>
          </a:r>
        </a:p>
      </dgm:t>
    </dgm:pt>
    <dgm:pt modelId="{06296258-4029-436C-9F42-220C7C34E6FA}" type="parTrans" cxnId="{242DF04E-9727-4252-886A-CB29BF604D8E}">
      <dgm:prSet/>
      <dgm:spPr/>
      <dgm:t>
        <a:bodyPr/>
        <a:lstStyle/>
        <a:p>
          <a:endParaRPr lang="fr-FR"/>
        </a:p>
      </dgm:t>
    </dgm:pt>
    <dgm:pt modelId="{674DC714-674D-4B3E-9944-6B63994221A7}" type="sibTrans" cxnId="{242DF04E-9727-4252-886A-CB29BF604D8E}">
      <dgm:prSet/>
      <dgm:spPr/>
      <dgm:t>
        <a:bodyPr/>
        <a:lstStyle/>
        <a:p>
          <a:endParaRPr lang="fr-FR"/>
        </a:p>
      </dgm:t>
    </dgm:pt>
    <dgm:pt modelId="{481B3356-8ADD-4C79-81A2-9AC003E57DFC}">
      <dgm:prSet phldrT="[Texte]" custT="1"/>
      <dgm:spPr/>
      <dgm:t>
        <a:bodyPr/>
        <a:lstStyle/>
        <a:p>
          <a:r>
            <a:rPr lang="fr-FR" sz="1200"/>
            <a:t>95%</a:t>
          </a:r>
        </a:p>
      </dgm:t>
    </dgm:pt>
    <dgm:pt modelId="{2F7EA9A9-7EB8-4D68-AF6C-6471885CC9E5}" type="parTrans" cxnId="{1EDF491A-C431-4833-8395-F325B99C74AA}">
      <dgm:prSet/>
      <dgm:spPr/>
      <dgm:t>
        <a:bodyPr/>
        <a:lstStyle/>
        <a:p>
          <a:endParaRPr lang="fr-FR"/>
        </a:p>
      </dgm:t>
    </dgm:pt>
    <dgm:pt modelId="{D5944EA8-61CD-4657-BA2A-E811272708D8}" type="sibTrans" cxnId="{1EDF491A-C431-4833-8395-F325B99C74AA}">
      <dgm:prSet/>
      <dgm:spPr/>
      <dgm:t>
        <a:bodyPr/>
        <a:lstStyle/>
        <a:p>
          <a:endParaRPr lang="fr-FR"/>
        </a:p>
      </dgm:t>
    </dgm:pt>
    <dgm:pt modelId="{77C5DB97-63DF-464D-B6DB-3F1B2BF0EAB5}">
      <dgm:prSet phldrT="[Texte]"/>
      <dgm:spPr/>
      <dgm:t>
        <a:bodyPr/>
        <a:lstStyle/>
        <a:p>
          <a:r>
            <a:rPr lang="fr-FR"/>
            <a:t>Plans d'actions</a:t>
          </a:r>
        </a:p>
      </dgm:t>
    </dgm:pt>
    <dgm:pt modelId="{D534FAFB-16E7-4586-8EB7-40993C69E84E}" type="parTrans" cxnId="{BC6F8D26-3E36-4BD1-B4FA-760DBB9DC16E}">
      <dgm:prSet/>
      <dgm:spPr/>
      <dgm:t>
        <a:bodyPr/>
        <a:lstStyle/>
        <a:p>
          <a:endParaRPr lang="fr-FR"/>
        </a:p>
      </dgm:t>
    </dgm:pt>
    <dgm:pt modelId="{F9F4D5B9-DF3F-454F-8E6C-0DCD68E49792}" type="sibTrans" cxnId="{BC6F8D26-3E36-4BD1-B4FA-760DBB9DC16E}">
      <dgm:prSet/>
      <dgm:spPr/>
      <dgm:t>
        <a:bodyPr/>
        <a:lstStyle/>
        <a:p>
          <a:endParaRPr lang="fr-FR"/>
        </a:p>
      </dgm:t>
    </dgm:pt>
    <dgm:pt modelId="{9FDF12E8-6E01-4F4B-89D9-ADE7E5BE9DB4}">
      <dgm:prSet phldrT="[Texte]" custT="1"/>
      <dgm:spPr/>
      <dgm:t>
        <a:bodyPr/>
        <a:lstStyle/>
        <a:p>
          <a:r>
            <a:rPr lang="fr-FR" sz="1200"/>
            <a:t>80%</a:t>
          </a:r>
        </a:p>
      </dgm:t>
    </dgm:pt>
    <dgm:pt modelId="{E6AB9747-EA1F-4B95-BC87-80B0F34125A0}" type="parTrans" cxnId="{0F435D21-6723-48E5-994C-1F6A6D746EF7}">
      <dgm:prSet/>
      <dgm:spPr/>
      <dgm:t>
        <a:bodyPr/>
        <a:lstStyle/>
        <a:p>
          <a:endParaRPr lang="fr-FR"/>
        </a:p>
      </dgm:t>
    </dgm:pt>
    <dgm:pt modelId="{B6A65D01-8DA3-4FE5-84EC-BC144FB9B2B5}" type="sibTrans" cxnId="{0F435D21-6723-48E5-994C-1F6A6D746EF7}">
      <dgm:prSet/>
      <dgm:spPr/>
      <dgm:t>
        <a:bodyPr/>
        <a:lstStyle/>
        <a:p>
          <a:endParaRPr lang="fr-FR"/>
        </a:p>
      </dgm:t>
    </dgm:pt>
    <dgm:pt modelId="{27745D13-1462-4B14-AF19-E5DB72735A7D}">
      <dgm:prSet phldrT="[Texte]"/>
      <dgm:spPr/>
      <dgm:t>
        <a:bodyPr/>
        <a:lstStyle/>
        <a:p>
          <a:r>
            <a:rPr lang="fr-FR"/>
            <a:t>Cibles</a:t>
          </a:r>
        </a:p>
      </dgm:t>
    </dgm:pt>
    <dgm:pt modelId="{1A2B5245-1C4B-46BD-A238-D85CEFC1525A}" type="parTrans" cxnId="{8146FA91-5D74-449B-AFE7-DCB30DD720AD}">
      <dgm:prSet/>
      <dgm:spPr/>
      <dgm:t>
        <a:bodyPr/>
        <a:lstStyle/>
        <a:p>
          <a:endParaRPr lang="fr-FR"/>
        </a:p>
      </dgm:t>
    </dgm:pt>
    <dgm:pt modelId="{2F2FB8E3-788D-42E5-90DB-02850BB6F6EB}" type="sibTrans" cxnId="{8146FA91-5D74-449B-AFE7-DCB30DD720AD}">
      <dgm:prSet/>
      <dgm:spPr/>
      <dgm:t>
        <a:bodyPr/>
        <a:lstStyle/>
        <a:p>
          <a:endParaRPr lang="fr-FR"/>
        </a:p>
      </dgm:t>
    </dgm:pt>
    <dgm:pt modelId="{C00D2F29-BCF3-48F6-90FC-E14E428D700F}">
      <dgm:prSet phldrT="[Texte]" custT="1"/>
      <dgm:spPr/>
      <dgm:t>
        <a:bodyPr/>
        <a:lstStyle/>
        <a:p>
          <a:r>
            <a:rPr lang="fr-FR" sz="1200"/>
            <a:t>21%</a:t>
          </a:r>
        </a:p>
      </dgm:t>
    </dgm:pt>
    <dgm:pt modelId="{677FF632-DDA6-4F78-9DF7-5E5292037B6C}" type="parTrans" cxnId="{8B020837-CD1C-4DFE-BF80-7DB17938E43B}">
      <dgm:prSet/>
      <dgm:spPr/>
      <dgm:t>
        <a:bodyPr/>
        <a:lstStyle/>
        <a:p>
          <a:endParaRPr lang="fr-FR"/>
        </a:p>
      </dgm:t>
    </dgm:pt>
    <dgm:pt modelId="{AE748BAD-28AF-4A94-85FB-6BFCEF04158F}" type="sibTrans" cxnId="{8B020837-CD1C-4DFE-BF80-7DB17938E43B}">
      <dgm:prSet/>
      <dgm:spPr/>
      <dgm:t>
        <a:bodyPr/>
        <a:lstStyle/>
        <a:p>
          <a:endParaRPr lang="fr-FR"/>
        </a:p>
      </dgm:t>
    </dgm:pt>
    <dgm:pt modelId="{47939C42-5454-40A6-BA3F-B1B4C463D7A9}">
      <dgm:prSet phldrT="[Texte]"/>
      <dgm:spPr/>
      <dgm:t>
        <a:bodyPr/>
        <a:lstStyle/>
        <a:p>
          <a:r>
            <a:rPr lang="fr-FR"/>
            <a:t>Indicateurs </a:t>
          </a:r>
        </a:p>
      </dgm:t>
    </dgm:pt>
    <dgm:pt modelId="{0D150E9C-0150-43F3-8220-A1AD224794F4}" type="parTrans" cxnId="{6DBA7D77-3B54-4711-94CA-6E1E30FADBB9}">
      <dgm:prSet/>
      <dgm:spPr/>
      <dgm:t>
        <a:bodyPr/>
        <a:lstStyle/>
        <a:p>
          <a:endParaRPr lang="fr-FR"/>
        </a:p>
      </dgm:t>
    </dgm:pt>
    <dgm:pt modelId="{551CFF05-D89E-458B-B1C2-9F17AFA42818}" type="sibTrans" cxnId="{6DBA7D77-3B54-4711-94CA-6E1E30FADBB9}">
      <dgm:prSet/>
      <dgm:spPr/>
      <dgm:t>
        <a:bodyPr/>
        <a:lstStyle/>
        <a:p>
          <a:endParaRPr lang="fr-FR"/>
        </a:p>
      </dgm:t>
    </dgm:pt>
    <dgm:pt modelId="{52F0D88B-ED98-485E-A68F-D82789E2DDC5}">
      <dgm:prSet phldrT="[Texte]" custT="1"/>
      <dgm:spPr/>
      <dgm:t>
        <a:bodyPr/>
        <a:lstStyle/>
        <a:p>
          <a:r>
            <a:rPr lang="fr-FR" sz="1200"/>
            <a:t>21%</a:t>
          </a:r>
        </a:p>
      </dgm:t>
    </dgm:pt>
    <dgm:pt modelId="{2F13A8CD-F62C-4A0B-B607-0CF0E05C6B18}" type="parTrans" cxnId="{942B0A5A-E235-457D-9D83-454EA63BBE72}">
      <dgm:prSet/>
      <dgm:spPr/>
      <dgm:t>
        <a:bodyPr/>
        <a:lstStyle/>
        <a:p>
          <a:endParaRPr lang="fr-FR"/>
        </a:p>
      </dgm:t>
    </dgm:pt>
    <dgm:pt modelId="{E37FEF3F-CB7F-475F-BBB4-009020F98402}" type="sibTrans" cxnId="{942B0A5A-E235-457D-9D83-454EA63BBE72}">
      <dgm:prSet/>
      <dgm:spPr/>
      <dgm:t>
        <a:bodyPr/>
        <a:lstStyle/>
        <a:p>
          <a:endParaRPr lang="fr-FR"/>
        </a:p>
      </dgm:t>
    </dgm:pt>
    <dgm:pt modelId="{AB017B90-5836-4083-91C1-ACE80D340D8A}" type="pres">
      <dgm:prSet presAssocID="{15589FAE-173B-49B8-9C49-BEFDF2CFFAE0}" presName="linearFlow" presStyleCnt="0">
        <dgm:presLayoutVars>
          <dgm:dir/>
          <dgm:animLvl val="lvl"/>
          <dgm:resizeHandles val="exact"/>
        </dgm:presLayoutVars>
      </dgm:prSet>
      <dgm:spPr/>
    </dgm:pt>
    <dgm:pt modelId="{6876D72E-821A-49EF-80C0-AE36B083D752}" type="pres">
      <dgm:prSet presAssocID="{A6DC9C8F-D332-475A-AA60-BCCCC5B9BD27}" presName="composite" presStyleCnt="0"/>
      <dgm:spPr/>
    </dgm:pt>
    <dgm:pt modelId="{1C0C3C23-DD5A-44A3-A7A3-3ABE46569D54}" type="pres">
      <dgm:prSet presAssocID="{A6DC9C8F-D332-475A-AA60-BCCCC5B9BD27}" presName="parTx" presStyleLbl="node1" presStyleIdx="0" presStyleCnt="4">
        <dgm:presLayoutVars>
          <dgm:chMax val="0"/>
          <dgm:chPref val="0"/>
          <dgm:bulletEnabled val="1"/>
        </dgm:presLayoutVars>
      </dgm:prSet>
      <dgm:spPr/>
    </dgm:pt>
    <dgm:pt modelId="{1EEE2CBB-E899-42F2-9C93-5361FB697298}" type="pres">
      <dgm:prSet presAssocID="{A6DC9C8F-D332-475A-AA60-BCCCC5B9BD27}" presName="parSh" presStyleLbl="node1" presStyleIdx="0" presStyleCnt="4" custLinFactNeighborY="-34300"/>
      <dgm:spPr/>
    </dgm:pt>
    <dgm:pt modelId="{8DEEE503-639E-4874-BF5E-CFEBE1E2D051}" type="pres">
      <dgm:prSet presAssocID="{A6DC9C8F-D332-475A-AA60-BCCCC5B9BD27}" presName="desTx" presStyleLbl="fgAcc1" presStyleIdx="0" presStyleCnt="4" custLinFactNeighborY="-25724">
        <dgm:presLayoutVars>
          <dgm:bulletEnabled val="1"/>
        </dgm:presLayoutVars>
      </dgm:prSet>
      <dgm:spPr/>
    </dgm:pt>
    <dgm:pt modelId="{B4128FB7-5804-45D0-A44C-79ABB0AAC154}" type="pres">
      <dgm:prSet presAssocID="{674DC714-674D-4B3E-9944-6B63994221A7}" presName="sibTrans" presStyleLbl="sibTrans2D1" presStyleIdx="0" presStyleCnt="3" custLinFactNeighborY="-56475"/>
      <dgm:spPr/>
    </dgm:pt>
    <dgm:pt modelId="{93842FF8-5DBB-4A4D-857F-2C04A1660616}" type="pres">
      <dgm:prSet presAssocID="{674DC714-674D-4B3E-9944-6B63994221A7}" presName="connTx" presStyleLbl="sibTrans2D1" presStyleIdx="0" presStyleCnt="3"/>
      <dgm:spPr/>
    </dgm:pt>
    <dgm:pt modelId="{A4B09502-EA59-472C-9F7A-B8EB1FD535D8}" type="pres">
      <dgm:prSet presAssocID="{77C5DB97-63DF-464D-B6DB-3F1B2BF0EAB5}" presName="composite" presStyleCnt="0"/>
      <dgm:spPr/>
    </dgm:pt>
    <dgm:pt modelId="{F0ADE847-4CA4-413D-BF11-4BC16A6B8E51}" type="pres">
      <dgm:prSet presAssocID="{77C5DB97-63DF-464D-B6DB-3F1B2BF0EAB5}" presName="parTx" presStyleLbl="node1" presStyleIdx="0" presStyleCnt="4">
        <dgm:presLayoutVars>
          <dgm:chMax val="0"/>
          <dgm:chPref val="0"/>
          <dgm:bulletEnabled val="1"/>
        </dgm:presLayoutVars>
      </dgm:prSet>
      <dgm:spPr/>
    </dgm:pt>
    <dgm:pt modelId="{877BC3B0-004A-4228-AAEA-350DF7A00B3B}" type="pres">
      <dgm:prSet presAssocID="{77C5DB97-63DF-464D-B6DB-3F1B2BF0EAB5}" presName="parSh" presStyleLbl="node1" presStyleIdx="1" presStyleCnt="4" custLinFactNeighborY="-34300"/>
      <dgm:spPr/>
    </dgm:pt>
    <dgm:pt modelId="{0B05DC68-9220-4A04-A1CA-E535F3DCB451}" type="pres">
      <dgm:prSet presAssocID="{77C5DB97-63DF-464D-B6DB-3F1B2BF0EAB5}" presName="desTx" presStyleLbl="fgAcc1" presStyleIdx="1" presStyleCnt="4" custLinFactNeighborY="-25724">
        <dgm:presLayoutVars>
          <dgm:bulletEnabled val="1"/>
        </dgm:presLayoutVars>
      </dgm:prSet>
      <dgm:spPr/>
    </dgm:pt>
    <dgm:pt modelId="{1692723F-E164-4FE3-AD97-C2F77492B98C}" type="pres">
      <dgm:prSet presAssocID="{F9F4D5B9-DF3F-454F-8E6C-0DCD68E49792}" presName="sibTrans" presStyleLbl="sibTrans2D1" presStyleIdx="1" presStyleCnt="3" custLinFactNeighborY="-56475"/>
      <dgm:spPr/>
    </dgm:pt>
    <dgm:pt modelId="{4F397EBF-16AF-4E02-A448-8275CF25CBE1}" type="pres">
      <dgm:prSet presAssocID="{F9F4D5B9-DF3F-454F-8E6C-0DCD68E49792}" presName="connTx" presStyleLbl="sibTrans2D1" presStyleIdx="1" presStyleCnt="3"/>
      <dgm:spPr/>
    </dgm:pt>
    <dgm:pt modelId="{055CDBAE-8E7C-474F-9DC3-5B0148AE488D}" type="pres">
      <dgm:prSet presAssocID="{27745D13-1462-4B14-AF19-E5DB72735A7D}" presName="composite" presStyleCnt="0"/>
      <dgm:spPr/>
    </dgm:pt>
    <dgm:pt modelId="{1F49739E-E559-4F65-8CBB-39D9AE80A149}" type="pres">
      <dgm:prSet presAssocID="{27745D13-1462-4B14-AF19-E5DB72735A7D}" presName="parTx" presStyleLbl="node1" presStyleIdx="1" presStyleCnt="4">
        <dgm:presLayoutVars>
          <dgm:chMax val="0"/>
          <dgm:chPref val="0"/>
          <dgm:bulletEnabled val="1"/>
        </dgm:presLayoutVars>
      </dgm:prSet>
      <dgm:spPr/>
    </dgm:pt>
    <dgm:pt modelId="{70AEC870-C9D9-4AF3-BF20-E70C92352626}" type="pres">
      <dgm:prSet presAssocID="{27745D13-1462-4B14-AF19-E5DB72735A7D}" presName="parSh" presStyleLbl="node1" presStyleIdx="2" presStyleCnt="4" custLinFactNeighborY="-34300"/>
      <dgm:spPr/>
    </dgm:pt>
    <dgm:pt modelId="{629C592C-2F7D-4F86-BC02-BD04D553B526}" type="pres">
      <dgm:prSet presAssocID="{27745D13-1462-4B14-AF19-E5DB72735A7D}" presName="desTx" presStyleLbl="fgAcc1" presStyleIdx="2" presStyleCnt="4" custLinFactNeighborY="-25724">
        <dgm:presLayoutVars>
          <dgm:bulletEnabled val="1"/>
        </dgm:presLayoutVars>
      </dgm:prSet>
      <dgm:spPr/>
    </dgm:pt>
    <dgm:pt modelId="{7A079288-50D4-4EEC-9034-F3FB41FAAB2F}" type="pres">
      <dgm:prSet presAssocID="{2F2FB8E3-788D-42E5-90DB-02850BB6F6EB}" presName="sibTrans" presStyleLbl="sibTrans2D1" presStyleIdx="2" presStyleCnt="3" custLinFactNeighborY="-56475"/>
      <dgm:spPr/>
    </dgm:pt>
    <dgm:pt modelId="{76832A93-69CE-472F-894C-B11188E8454E}" type="pres">
      <dgm:prSet presAssocID="{2F2FB8E3-788D-42E5-90DB-02850BB6F6EB}" presName="connTx" presStyleLbl="sibTrans2D1" presStyleIdx="2" presStyleCnt="3"/>
      <dgm:spPr/>
    </dgm:pt>
    <dgm:pt modelId="{8DB5608B-E431-4E9A-BB3E-C3755ADA421A}" type="pres">
      <dgm:prSet presAssocID="{47939C42-5454-40A6-BA3F-B1B4C463D7A9}" presName="composite" presStyleCnt="0"/>
      <dgm:spPr/>
    </dgm:pt>
    <dgm:pt modelId="{AF06F8CD-6178-4ABC-A854-9538019B7FD6}" type="pres">
      <dgm:prSet presAssocID="{47939C42-5454-40A6-BA3F-B1B4C463D7A9}" presName="parTx" presStyleLbl="node1" presStyleIdx="2" presStyleCnt="4">
        <dgm:presLayoutVars>
          <dgm:chMax val="0"/>
          <dgm:chPref val="0"/>
          <dgm:bulletEnabled val="1"/>
        </dgm:presLayoutVars>
      </dgm:prSet>
      <dgm:spPr/>
    </dgm:pt>
    <dgm:pt modelId="{5A30961C-77C4-41C2-A0EB-7944B69CDAAF}" type="pres">
      <dgm:prSet presAssocID="{47939C42-5454-40A6-BA3F-B1B4C463D7A9}" presName="parSh" presStyleLbl="node1" presStyleIdx="3" presStyleCnt="4" custLinFactNeighborY="-34300"/>
      <dgm:spPr/>
    </dgm:pt>
    <dgm:pt modelId="{EA147AA7-98C6-4017-8CC6-DEFF037EA4AC}" type="pres">
      <dgm:prSet presAssocID="{47939C42-5454-40A6-BA3F-B1B4C463D7A9}" presName="desTx" presStyleLbl="fgAcc1" presStyleIdx="3" presStyleCnt="4" custLinFactNeighborY="-25724">
        <dgm:presLayoutVars>
          <dgm:bulletEnabled val="1"/>
        </dgm:presLayoutVars>
      </dgm:prSet>
      <dgm:spPr/>
    </dgm:pt>
  </dgm:ptLst>
  <dgm:cxnLst>
    <dgm:cxn modelId="{2FA05910-C5D7-461C-9F2F-FE3E4E1D85A3}" type="presOf" srcId="{674DC714-674D-4B3E-9944-6B63994221A7}" destId="{93842FF8-5DBB-4A4D-857F-2C04A1660616}" srcOrd="1" destOrd="0" presId="urn:microsoft.com/office/officeart/2005/8/layout/process3"/>
    <dgm:cxn modelId="{BED7A514-0421-4A35-B905-AC4BACEC9444}" type="presOf" srcId="{674DC714-674D-4B3E-9944-6B63994221A7}" destId="{B4128FB7-5804-45D0-A44C-79ABB0AAC154}" srcOrd="0" destOrd="0" presId="urn:microsoft.com/office/officeart/2005/8/layout/process3"/>
    <dgm:cxn modelId="{1EDF491A-C431-4833-8395-F325B99C74AA}" srcId="{A6DC9C8F-D332-475A-AA60-BCCCC5B9BD27}" destId="{481B3356-8ADD-4C79-81A2-9AC003E57DFC}" srcOrd="0" destOrd="0" parTransId="{2F7EA9A9-7EB8-4D68-AF6C-6471885CC9E5}" sibTransId="{D5944EA8-61CD-4657-BA2A-E811272708D8}"/>
    <dgm:cxn modelId="{0F435D21-6723-48E5-994C-1F6A6D746EF7}" srcId="{77C5DB97-63DF-464D-B6DB-3F1B2BF0EAB5}" destId="{9FDF12E8-6E01-4F4B-89D9-ADE7E5BE9DB4}" srcOrd="0" destOrd="0" parTransId="{E6AB9747-EA1F-4B95-BC87-80B0F34125A0}" sibTransId="{B6A65D01-8DA3-4FE5-84EC-BC144FB9B2B5}"/>
    <dgm:cxn modelId="{C7E4D321-79EF-4357-8BE5-4BC98717441F}" type="presOf" srcId="{F9F4D5B9-DF3F-454F-8E6C-0DCD68E49792}" destId="{4F397EBF-16AF-4E02-A448-8275CF25CBE1}" srcOrd="1" destOrd="0" presId="urn:microsoft.com/office/officeart/2005/8/layout/process3"/>
    <dgm:cxn modelId="{BC6F8D26-3E36-4BD1-B4FA-760DBB9DC16E}" srcId="{15589FAE-173B-49B8-9C49-BEFDF2CFFAE0}" destId="{77C5DB97-63DF-464D-B6DB-3F1B2BF0EAB5}" srcOrd="1" destOrd="0" parTransId="{D534FAFB-16E7-4586-8EB7-40993C69E84E}" sibTransId="{F9F4D5B9-DF3F-454F-8E6C-0DCD68E49792}"/>
    <dgm:cxn modelId="{C2CD2F2B-FC77-422E-811E-042EC2E20A3F}" type="presOf" srcId="{77C5DB97-63DF-464D-B6DB-3F1B2BF0EAB5}" destId="{F0ADE847-4CA4-413D-BF11-4BC16A6B8E51}" srcOrd="0" destOrd="0" presId="urn:microsoft.com/office/officeart/2005/8/layout/process3"/>
    <dgm:cxn modelId="{3162D131-234C-4FAA-BD3E-0C70D3065499}" type="presOf" srcId="{481B3356-8ADD-4C79-81A2-9AC003E57DFC}" destId="{8DEEE503-639E-4874-BF5E-CFEBE1E2D051}" srcOrd="0" destOrd="0" presId="urn:microsoft.com/office/officeart/2005/8/layout/process3"/>
    <dgm:cxn modelId="{8B020837-CD1C-4DFE-BF80-7DB17938E43B}" srcId="{27745D13-1462-4B14-AF19-E5DB72735A7D}" destId="{C00D2F29-BCF3-48F6-90FC-E14E428D700F}" srcOrd="0" destOrd="0" parTransId="{677FF632-DDA6-4F78-9DF7-5E5292037B6C}" sibTransId="{AE748BAD-28AF-4A94-85FB-6BFCEF04158F}"/>
    <dgm:cxn modelId="{7AA01837-39F5-4AFD-966D-D13EC405317D}" type="presOf" srcId="{27745D13-1462-4B14-AF19-E5DB72735A7D}" destId="{1F49739E-E559-4F65-8CBB-39D9AE80A149}" srcOrd="0" destOrd="0" presId="urn:microsoft.com/office/officeart/2005/8/layout/process3"/>
    <dgm:cxn modelId="{3E4AD340-D3EC-4BAB-AE75-8F7860797665}" type="presOf" srcId="{47939C42-5454-40A6-BA3F-B1B4C463D7A9}" destId="{AF06F8CD-6178-4ABC-A854-9538019B7FD6}" srcOrd="0" destOrd="0" presId="urn:microsoft.com/office/officeart/2005/8/layout/process3"/>
    <dgm:cxn modelId="{242DF04E-9727-4252-886A-CB29BF604D8E}" srcId="{15589FAE-173B-49B8-9C49-BEFDF2CFFAE0}" destId="{A6DC9C8F-D332-475A-AA60-BCCCC5B9BD27}" srcOrd="0" destOrd="0" parTransId="{06296258-4029-436C-9F42-220C7C34E6FA}" sibTransId="{674DC714-674D-4B3E-9944-6B63994221A7}"/>
    <dgm:cxn modelId="{6DBA7D77-3B54-4711-94CA-6E1E30FADBB9}" srcId="{15589FAE-173B-49B8-9C49-BEFDF2CFFAE0}" destId="{47939C42-5454-40A6-BA3F-B1B4C463D7A9}" srcOrd="3" destOrd="0" parTransId="{0D150E9C-0150-43F3-8220-A1AD224794F4}" sibTransId="{551CFF05-D89E-458B-B1C2-9F17AFA42818}"/>
    <dgm:cxn modelId="{942B0A5A-E235-457D-9D83-454EA63BBE72}" srcId="{47939C42-5454-40A6-BA3F-B1B4C463D7A9}" destId="{52F0D88B-ED98-485E-A68F-D82789E2DDC5}" srcOrd="0" destOrd="0" parTransId="{2F13A8CD-F62C-4A0B-B607-0CF0E05C6B18}" sibTransId="{E37FEF3F-CB7F-475F-BBB4-009020F98402}"/>
    <dgm:cxn modelId="{55546082-C17D-413D-B3EA-B0D8795AE72F}" type="presOf" srcId="{A6DC9C8F-D332-475A-AA60-BCCCC5B9BD27}" destId="{1C0C3C23-DD5A-44A3-A7A3-3ABE46569D54}" srcOrd="0" destOrd="0" presId="urn:microsoft.com/office/officeart/2005/8/layout/process3"/>
    <dgm:cxn modelId="{3E643F88-9D4B-460D-8F6C-C8A2876FB87E}" type="presOf" srcId="{2F2FB8E3-788D-42E5-90DB-02850BB6F6EB}" destId="{76832A93-69CE-472F-894C-B11188E8454E}" srcOrd="1" destOrd="0" presId="urn:microsoft.com/office/officeart/2005/8/layout/process3"/>
    <dgm:cxn modelId="{8146FA91-5D74-449B-AFE7-DCB30DD720AD}" srcId="{15589FAE-173B-49B8-9C49-BEFDF2CFFAE0}" destId="{27745D13-1462-4B14-AF19-E5DB72735A7D}" srcOrd="2" destOrd="0" parTransId="{1A2B5245-1C4B-46BD-A238-D85CEFC1525A}" sibTransId="{2F2FB8E3-788D-42E5-90DB-02850BB6F6EB}"/>
    <dgm:cxn modelId="{831A4E96-06D1-429A-B4C0-B642439C859D}" type="presOf" srcId="{77C5DB97-63DF-464D-B6DB-3F1B2BF0EAB5}" destId="{877BC3B0-004A-4228-AAEA-350DF7A00B3B}" srcOrd="1" destOrd="0" presId="urn:microsoft.com/office/officeart/2005/8/layout/process3"/>
    <dgm:cxn modelId="{8CE788B0-4788-4A03-8CD5-1FBA0F4C6DFC}" type="presOf" srcId="{15589FAE-173B-49B8-9C49-BEFDF2CFFAE0}" destId="{AB017B90-5836-4083-91C1-ACE80D340D8A}" srcOrd="0" destOrd="0" presId="urn:microsoft.com/office/officeart/2005/8/layout/process3"/>
    <dgm:cxn modelId="{ABE12DB7-BE51-444D-8363-446DA4669B8F}" type="presOf" srcId="{A6DC9C8F-D332-475A-AA60-BCCCC5B9BD27}" destId="{1EEE2CBB-E899-42F2-9C93-5361FB697298}" srcOrd="1" destOrd="0" presId="urn:microsoft.com/office/officeart/2005/8/layout/process3"/>
    <dgm:cxn modelId="{D9F674B7-B616-43D6-9452-90734111C510}" type="presOf" srcId="{27745D13-1462-4B14-AF19-E5DB72735A7D}" destId="{70AEC870-C9D9-4AF3-BF20-E70C92352626}" srcOrd="1" destOrd="0" presId="urn:microsoft.com/office/officeart/2005/8/layout/process3"/>
    <dgm:cxn modelId="{AD2EAEB7-89D9-4CE5-994F-9F7A506C1B43}" type="presOf" srcId="{F9F4D5B9-DF3F-454F-8E6C-0DCD68E49792}" destId="{1692723F-E164-4FE3-AD97-C2F77492B98C}" srcOrd="0" destOrd="0" presId="urn:microsoft.com/office/officeart/2005/8/layout/process3"/>
    <dgm:cxn modelId="{AF856EBB-BA40-47A3-B805-820FB2C35BC6}" type="presOf" srcId="{47939C42-5454-40A6-BA3F-B1B4C463D7A9}" destId="{5A30961C-77C4-41C2-A0EB-7944B69CDAAF}" srcOrd="1" destOrd="0" presId="urn:microsoft.com/office/officeart/2005/8/layout/process3"/>
    <dgm:cxn modelId="{3E18FDBC-7FCA-434F-8B23-6955A1675100}" type="presOf" srcId="{52F0D88B-ED98-485E-A68F-D82789E2DDC5}" destId="{EA147AA7-98C6-4017-8CC6-DEFF037EA4AC}" srcOrd="0" destOrd="0" presId="urn:microsoft.com/office/officeart/2005/8/layout/process3"/>
    <dgm:cxn modelId="{2DBC26CB-F01B-47B4-9F64-3EA26F7DB762}" type="presOf" srcId="{2F2FB8E3-788D-42E5-90DB-02850BB6F6EB}" destId="{7A079288-50D4-4EEC-9034-F3FB41FAAB2F}" srcOrd="0" destOrd="0" presId="urn:microsoft.com/office/officeart/2005/8/layout/process3"/>
    <dgm:cxn modelId="{D7B392D7-BA00-4070-9E51-53EC0F84188D}" type="presOf" srcId="{9FDF12E8-6E01-4F4B-89D9-ADE7E5BE9DB4}" destId="{0B05DC68-9220-4A04-A1CA-E535F3DCB451}" srcOrd="0" destOrd="0" presId="urn:microsoft.com/office/officeart/2005/8/layout/process3"/>
    <dgm:cxn modelId="{BDA87CEB-96F3-4F08-B2B4-070A647C51A0}" type="presOf" srcId="{C00D2F29-BCF3-48F6-90FC-E14E428D700F}" destId="{629C592C-2F7D-4F86-BC02-BD04D553B526}" srcOrd="0" destOrd="0" presId="urn:microsoft.com/office/officeart/2005/8/layout/process3"/>
    <dgm:cxn modelId="{0BE2D9CD-4544-4FF5-B830-CDBE8B1D9F42}" type="presParOf" srcId="{AB017B90-5836-4083-91C1-ACE80D340D8A}" destId="{6876D72E-821A-49EF-80C0-AE36B083D752}" srcOrd="0" destOrd="0" presId="urn:microsoft.com/office/officeart/2005/8/layout/process3"/>
    <dgm:cxn modelId="{A6EF5ABE-DA3A-4035-9805-35DABF17914D}" type="presParOf" srcId="{6876D72E-821A-49EF-80C0-AE36B083D752}" destId="{1C0C3C23-DD5A-44A3-A7A3-3ABE46569D54}" srcOrd="0" destOrd="0" presId="urn:microsoft.com/office/officeart/2005/8/layout/process3"/>
    <dgm:cxn modelId="{F8B52285-7DEC-4F29-814B-8BA3F9735D62}" type="presParOf" srcId="{6876D72E-821A-49EF-80C0-AE36B083D752}" destId="{1EEE2CBB-E899-42F2-9C93-5361FB697298}" srcOrd="1" destOrd="0" presId="urn:microsoft.com/office/officeart/2005/8/layout/process3"/>
    <dgm:cxn modelId="{17D7838E-8A9E-474A-A627-CEEECCE26250}" type="presParOf" srcId="{6876D72E-821A-49EF-80C0-AE36B083D752}" destId="{8DEEE503-639E-4874-BF5E-CFEBE1E2D051}" srcOrd="2" destOrd="0" presId="urn:microsoft.com/office/officeart/2005/8/layout/process3"/>
    <dgm:cxn modelId="{23289262-2FBD-47C2-AF71-242552ED2E37}" type="presParOf" srcId="{AB017B90-5836-4083-91C1-ACE80D340D8A}" destId="{B4128FB7-5804-45D0-A44C-79ABB0AAC154}" srcOrd="1" destOrd="0" presId="urn:microsoft.com/office/officeart/2005/8/layout/process3"/>
    <dgm:cxn modelId="{9FC17E30-FE1C-4448-8D0A-32DACC4DE07C}" type="presParOf" srcId="{B4128FB7-5804-45D0-A44C-79ABB0AAC154}" destId="{93842FF8-5DBB-4A4D-857F-2C04A1660616}" srcOrd="0" destOrd="0" presId="urn:microsoft.com/office/officeart/2005/8/layout/process3"/>
    <dgm:cxn modelId="{6B9E2FCB-4954-4E19-8D32-2EFF36CF9DD9}" type="presParOf" srcId="{AB017B90-5836-4083-91C1-ACE80D340D8A}" destId="{A4B09502-EA59-472C-9F7A-B8EB1FD535D8}" srcOrd="2" destOrd="0" presId="urn:microsoft.com/office/officeart/2005/8/layout/process3"/>
    <dgm:cxn modelId="{54F52B3E-EC5E-4888-89F9-EA9C87341471}" type="presParOf" srcId="{A4B09502-EA59-472C-9F7A-B8EB1FD535D8}" destId="{F0ADE847-4CA4-413D-BF11-4BC16A6B8E51}" srcOrd="0" destOrd="0" presId="urn:microsoft.com/office/officeart/2005/8/layout/process3"/>
    <dgm:cxn modelId="{34DE2C68-F8E9-446D-BE4B-920F800B5803}" type="presParOf" srcId="{A4B09502-EA59-472C-9F7A-B8EB1FD535D8}" destId="{877BC3B0-004A-4228-AAEA-350DF7A00B3B}" srcOrd="1" destOrd="0" presId="urn:microsoft.com/office/officeart/2005/8/layout/process3"/>
    <dgm:cxn modelId="{7B146105-DAB0-4380-801B-D0AB5D8B8AC0}" type="presParOf" srcId="{A4B09502-EA59-472C-9F7A-B8EB1FD535D8}" destId="{0B05DC68-9220-4A04-A1CA-E535F3DCB451}" srcOrd="2" destOrd="0" presId="urn:microsoft.com/office/officeart/2005/8/layout/process3"/>
    <dgm:cxn modelId="{82A4CD7A-5F3F-4CC2-AB11-CA5B3873C61F}" type="presParOf" srcId="{AB017B90-5836-4083-91C1-ACE80D340D8A}" destId="{1692723F-E164-4FE3-AD97-C2F77492B98C}" srcOrd="3" destOrd="0" presId="urn:microsoft.com/office/officeart/2005/8/layout/process3"/>
    <dgm:cxn modelId="{910C8800-8C57-48DC-A6C8-61256A0FF993}" type="presParOf" srcId="{1692723F-E164-4FE3-AD97-C2F77492B98C}" destId="{4F397EBF-16AF-4E02-A448-8275CF25CBE1}" srcOrd="0" destOrd="0" presId="urn:microsoft.com/office/officeart/2005/8/layout/process3"/>
    <dgm:cxn modelId="{4189FA54-345F-4410-AC85-71B6EFCD53F0}" type="presParOf" srcId="{AB017B90-5836-4083-91C1-ACE80D340D8A}" destId="{055CDBAE-8E7C-474F-9DC3-5B0148AE488D}" srcOrd="4" destOrd="0" presId="urn:microsoft.com/office/officeart/2005/8/layout/process3"/>
    <dgm:cxn modelId="{D4A3223F-FF1B-46CF-95EA-675BA5AB7CEE}" type="presParOf" srcId="{055CDBAE-8E7C-474F-9DC3-5B0148AE488D}" destId="{1F49739E-E559-4F65-8CBB-39D9AE80A149}" srcOrd="0" destOrd="0" presId="urn:microsoft.com/office/officeart/2005/8/layout/process3"/>
    <dgm:cxn modelId="{AE726C77-ED19-4D78-8452-E848D877669E}" type="presParOf" srcId="{055CDBAE-8E7C-474F-9DC3-5B0148AE488D}" destId="{70AEC870-C9D9-4AF3-BF20-E70C92352626}" srcOrd="1" destOrd="0" presId="urn:microsoft.com/office/officeart/2005/8/layout/process3"/>
    <dgm:cxn modelId="{9E3411FC-C273-4C0A-A9EE-02C9C70355DD}" type="presParOf" srcId="{055CDBAE-8E7C-474F-9DC3-5B0148AE488D}" destId="{629C592C-2F7D-4F86-BC02-BD04D553B526}" srcOrd="2" destOrd="0" presId="urn:microsoft.com/office/officeart/2005/8/layout/process3"/>
    <dgm:cxn modelId="{D98F98BE-DDFC-466A-9897-E7345D212960}" type="presParOf" srcId="{AB017B90-5836-4083-91C1-ACE80D340D8A}" destId="{7A079288-50D4-4EEC-9034-F3FB41FAAB2F}" srcOrd="5" destOrd="0" presId="urn:microsoft.com/office/officeart/2005/8/layout/process3"/>
    <dgm:cxn modelId="{8EAB558D-3C1D-4182-A2DC-C5D4545A004F}" type="presParOf" srcId="{7A079288-50D4-4EEC-9034-F3FB41FAAB2F}" destId="{76832A93-69CE-472F-894C-B11188E8454E}" srcOrd="0" destOrd="0" presId="urn:microsoft.com/office/officeart/2005/8/layout/process3"/>
    <dgm:cxn modelId="{E68ECE70-7710-4110-A7C8-75741B7C7DF6}" type="presParOf" srcId="{AB017B90-5836-4083-91C1-ACE80D340D8A}" destId="{8DB5608B-E431-4E9A-BB3E-C3755ADA421A}" srcOrd="6" destOrd="0" presId="urn:microsoft.com/office/officeart/2005/8/layout/process3"/>
    <dgm:cxn modelId="{5BEAD35B-A50C-4836-9E5A-5C679B6EE598}" type="presParOf" srcId="{8DB5608B-E431-4E9A-BB3E-C3755ADA421A}" destId="{AF06F8CD-6178-4ABC-A854-9538019B7FD6}" srcOrd="0" destOrd="0" presId="urn:microsoft.com/office/officeart/2005/8/layout/process3"/>
    <dgm:cxn modelId="{4C02C47D-65C3-4741-8379-4C870A16D772}" type="presParOf" srcId="{8DB5608B-E431-4E9A-BB3E-C3755ADA421A}" destId="{5A30961C-77C4-41C2-A0EB-7944B69CDAAF}" srcOrd="1" destOrd="0" presId="urn:microsoft.com/office/officeart/2005/8/layout/process3"/>
    <dgm:cxn modelId="{6FF15EC8-7D2C-48E1-B08E-A8044BC0ECDF}" type="presParOf" srcId="{8DB5608B-E431-4E9A-BB3E-C3755ADA421A}" destId="{EA147AA7-98C6-4017-8CC6-DEFF037EA4AC}"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E2CBB-E899-42F2-9C93-5361FB697298}">
      <dsp:nvSpPr>
        <dsp:cNvPr id="0" name=""/>
        <dsp:cNvSpPr/>
      </dsp:nvSpPr>
      <dsp:spPr>
        <a:xfrm>
          <a:off x="856" y="0"/>
          <a:ext cx="1076325" cy="645795"/>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fr-FR" sz="1100" kern="1200"/>
            <a:t>Politique</a:t>
          </a:r>
        </a:p>
      </dsp:txBody>
      <dsp:txXfrm>
        <a:off x="856" y="0"/>
        <a:ext cx="1076325" cy="430530"/>
      </dsp:txXfrm>
    </dsp:sp>
    <dsp:sp modelId="{8DEEE503-639E-4874-BF5E-CFEBE1E2D051}">
      <dsp:nvSpPr>
        <dsp:cNvPr id="0" name=""/>
        <dsp:cNvSpPr/>
      </dsp:nvSpPr>
      <dsp:spPr>
        <a:xfrm>
          <a:off x="221308" y="423792"/>
          <a:ext cx="1076325" cy="633600"/>
        </a:xfrm>
        <a:prstGeom prst="roundRect">
          <a:avLst>
            <a:gd name="adj" fmla="val 10000"/>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a:t>95%</a:t>
          </a:r>
        </a:p>
      </dsp:txBody>
      <dsp:txXfrm>
        <a:off x="239866" y="442350"/>
        <a:ext cx="1039209" cy="596484"/>
      </dsp:txXfrm>
    </dsp:sp>
    <dsp:sp modelId="{B4128FB7-5804-45D0-A44C-79ABB0AAC154}">
      <dsp:nvSpPr>
        <dsp:cNvPr id="0" name=""/>
        <dsp:cNvSpPr/>
      </dsp:nvSpPr>
      <dsp:spPr>
        <a:xfrm>
          <a:off x="1240349" y="-70060"/>
          <a:ext cx="345914" cy="267973"/>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1240349" y="-16465"/>
        <a:ext cx="265522" cy="160783"/>
      </dsp:txXfrm>
    </dsp:sp>
    <dsp:sp modelId="{877BC3B0-004A-4228-AAEA-350DF7A00B3B}">
      <dsp:nvSpPr>
        <dsp:cNvPr id="0" name=""/>
        <dsp:cNvSpPr/>
      </dsp:nvSpPr>
      <dsp:spPr>
        <a:xfrm>
          <a:off x="1729850" y="0"/>
          <a:ext cx="1076325" cy="645795"/>
        </a:xfrm>
        <a:prstGeom prst="roundRect">
          <a:avLst>
            <a:gd name="adj" fmla="val 10000"/>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fr-FR" sz="1100" kern="1200"/>
            <a:t>Plans d'actions</a:t>
          </a:r>
        </a:p>
      </dsp:txBody>
      <dsp:txXfrm>
        <a:off x="1729850" y="0"/>
        <a:ext cx="1076325" cy="430530"/>
      </dsp:txXfrm>
    </dsp:sp>
    <dsp:sp modelId="{0B05DC68-9220-4A04-A1CA-E535F3DCB451}">
      <dsp:nvSpPr>
        <dsp:cNvPr id="0" name=""/>
        <dsp:cNvSpPr/>
      </dsp:nvSpPr>
      <dsp:spPr>
        <a:xfrm>
          <a:off x="1950302" y="423792"/>
          <a:ext cx="1076325" cy="633600"/>
        </a:xfrm>
        <a:prstGeom prst="roundRect">
          <a:avLst>
            <a:gd name="adj" fmla="val 10000"/>
          </a:avLst>
        </a:prstGeom>
        <a:solidFill>
          <a:schemeClr val="lt1">
            <a:alpha val="90000"/>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a:t>80%</a:t>
          </a:r>
        </a:p>
      </dsp:txBody>
      <dsp:txXfrm>
        <a:off x="1968860" y="442350"/>
        <a:ext cx="1039209" cy="596484"/>
      </dsp:txXfrm>
    </dsp:sp>
    <dsp:sp modelId="{1692723F-E164-4FE3-AD97-C2F77492B98C}">
      <dsp:nvSpPr>
        <dsp:cNvPr id="0" name=""/>
        <dsp:cNvSpPr/>
      </dsp:nvSpPr>
      <dsp:spPr>
        <a:xfrm>
          <a:off x="2969342" y="-70060"/>
          <a:ext cx="345914" cy="267973"/>
        </a:xfrm>
        <a:prstGeom prst="rightArrow">
          <a:avLst>
            <a:gd name="adj1" fmla="val 60000"/>
            <a:gd name="adj2" fmla="val 50000"/>
          </a:avLst>
        </a:prstGeom>
        <a:gradFill rotWithShape="0">
          <a:gsLst>
            <a:gs pos="0">
              <a:schemeClr val="accent1">
                <a:shade val="90000"/>
                <a:hueOff val="299641"/>
                <a:satOff val="-29101"/>
                <a:lumOff val="24509"/>
                <a:alphaOff val="0"/>
                <a:satMod val="103000"/>
                <a:lumMod val="102000"/>
                <a:tint val="94000"/>
              </a:schemeClr>
            </a:gs>
            <a:gs pos="50000">
              <a:schemeClr val="accent1">
                <a:shade val="90000"/>
                <a:hueOff val="299641"/>
                <a:satOff val="-29101"/>
                <a:lumOff val="24509"/>
                <a:alphaOff val="0"/>
                <a:satMod val="110000"/>
                <a:lumMod val="100000"/>
                <a:shade val="100000"/>
              </a:schemeClr>
            </a:gs>
            <a:gs pos="100000">
              <a:schemeClr val="accent1">
                <a:shade val="90000"/>
                <a:hueOff val="299641"/>
                <a:satOff val="-29101"/>
                <a:lumOff val="2450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2969342" y="-16465"/>
        <a:ext cx="265522" cy="160783"/>
      </dsp:txXfrm>
    </dsp:sp>
    <dsp:sp modelId="{70AEC870-C9D9-4AF3-BF20-E70C92352626}">
      <dsp:nvSpPr>
        <dsp:cNvPr id="0" name=""/>
        <dsp:cNvSpPr/>
      </dsp:nvSpPr>
      <dsp:spPr>
        <a:xfrm>
          <a:off x="3458844" y="0"/>
          <a:ext cx="1076325" cy="645795"/>
        </a:xfrm>
        <a:prstGeom prst="roundRect">
          <a:avLst>
            <a:gd name="adj" fmla="val 10000"/>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fr-FR" sz="1100" kern="1200"/>
            <a:t>Cibles</a:t>
          </a:r>
        </a:p>
      </dsp:txBody>
      <dsp:txXfrm>
        <a:off x="3458844" y="0"/>
        <a:ext cx="1076325" cy="430530"/>
      </dsp:txXfrm>
    </dsp:sp>
    <dsp:sp modelId="{629C592C-2F7D-4F86-BC02-BD04D553B526}">
      <dsp:nvSpPr>
        <dsp:cNvPr id="0" name=""/>
        <dsp:cNvSpPr/>
      </dsp:nvSpPr>
      <dsp:spPr>
        <a:xfrm>
          <a:off x="3679296" y="423792"/>
          <a:ext cx="1076325" cy="633600"/>
        </a:xfrm>
        <a:prstGeom prst="roundRect">
          <a:avLst>
            <a:gd name="adj" fmla="val 10000"/>
          </a:avLst>
        </a:prstGeom>
        <a:solidFill>
          <a:schemeClr val="lt1">
            <a:alpha val="90000"/>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a:t>21%</a:t>
          </a:r>
        </a:p>
      </dsp:txBody>
      <dsp:txXfrm>
        <a:off x="3697854" y="442350"/>
        <a:ext cx="1039209" cy="596484"/>
      </dsp:txXfrm>
    </dsp:sp>
    <dsp:sp modelId="{7A079288-50D4-4EEC-9034-F3FB41FAAB2F}">
      <dsp:nvSpPr>
        <dsp:cNvPr id="0" name=""/>
        <dsp:cNvSpPr/>
      </dsp:nvSpPr>
      <dsp:spPr>
        <a:xfrm>
          <a:off x="4698336" y="-70060"/>
          <a:ext cx="345914" cy="267973"/>
        </a:xfrm>
        <a:prstGeom prst="rightArrow">
          <a:avLst>
            <a:gd name="adj1" fmla="val 60000"/>
            <a:gd name="adj2" fmla="val 50000"/>
          </a:avLst>
        </a:prstGeom>
        <a:gradFill rotWithShape="0">
          <a:gsLst>
            <a:gs pos="0">
              <a:schemeClr val="accent1">
                <a:shade val="90000"/>
                <a:hueOff val="599282"/>
                <a:satOff val="-58201"/>
                <a:lumOff val="49019"/>
                <a:alphaOff val="0"/>
                <a:satMod val="103000"/>
                <a:lumMod val="102000"/>
                <a:tint val="94000"/>
              </a:schemeClr>
            </a:gs>
            <a:gs pos="50000">
              <a:schemeClr val="accent1">
                <a:shade val="90000"/>
                <a:hueOff val="599282"/>
                <a:satOff val="-58201"/>
                <a:lumOff val="49019"/>
                <a:alphaOff val="0"/>
                <a:satMod val="110000"/>
                <a:lumMod val="100000"/>
                <a:shade val="100000"/>
              </a:schemeClr>
            </a:gs>
            <a:gs pos="100000">
              <a:schemeClr val="accent1">
                <a:shade val="90000"/>
                <a:hueOff val="599282"/>
                <a:satOff val="-58201"/>
                <a:lumOff val="4901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4698336" y="-16465"/>
        <a:ext cx="265522" cy="160783"/>
      </dsp:txXfrm>
    </dsp:sp>
    <dsp:sp modelId="{5A30961C-77C4-41C2-A0EB-7944B69CDAAF}">
      <dsp:nvSpPr>
        <dsp:cNvPr id="0" name=""/>
        <dsp:cNvSpPr/>
      </dsp:nvSpPr>
      <dsp:spPr>
        <a:xfrm>
          <a:off x="5187837" y="0"/>
          <a:ext cx="1076325" cy="645795"/>
        </a:xfrm>
        <a:prstGeom prst="roundRect">
          <a:avLst>
            <a:gd name="adj" fmla="val 1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fr-FR" sz="1100" kern="1200"/>
            <a:t>Indicateurs </a:t>
          </a:r>
        </a:p>
      </dsp:txBody>
      <dsp:txXfrm>
        <a:off x="5187837" y="0"/>
        <a:ext cx="1076325" cy="430530"/>
      </dsp:txXfrm>
    </dsp:sp>
    <dsp:sp modelId="{EA147AA7-98C6-4017-8CC6-DEFF037EA4AC}">
      <dsp:nvSpPr>
        <dsp:cNvPr id="0" name=""/>
        <dsp:cNvSpPr/>
      </dsp:nvSpPr>
      <dsp:spPr>
        <a:xfrm>
          <a:off x="5408289" y="423792"/>
          <a:ext cx="1076325" cy="633600"/>
        </a:xfrm>
        <a:prstGeom prst="roundRect">
          <a:avLst>
            <a:gd name="adj" fmla="val 10000"/>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a:t>21%</a:t>
          </a:r>
        </a:p>
      </dsp:txBody>
      <dsp:txXfrm>
        <a:off x="5426847" y="442350"/>
        <a:ext cx="1039209" cy="5964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6E898B-B2D3-6E02-739F-A1B485C59B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FFEA1A3-62D8-1AA4-7A0D-565C40BDD5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1F98CA-47C4-4FF2-A8E7-592B0C5AD1ED}" type="datetimeFigureOut">
              <a:rPr lang="fr-FR" smtClean="0"/>
              <a:t>03/10/2025</a:t>
            </a:fld>
            <a:endParaRPr lang="fr-FR"/>
          </a:p>
        </p:txBody>
      </p:sp>
      <p:sp>
        <p:nvSpPr>
          <p:cNvPr id="4" name="Espace réservé du pied de page 3">
            <a:extLst>
              <a:ext uri="{FF2B5EF4-FFF2-40B4-BE49-F238E27FC236}">
                <a16:creationId xmlns:a16="http://schemas.microsoft.com/office/drawing/2014/main" id="{89AFBC93-3DDC-5DDF-540F-C24F2A8201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0627063-F0C8-65C9-9EA7-9EC469B6E2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905BD1-CAE0-44CF-A209-CB8FF9C6BBB6}" type="slidenum">
              <a:rPr lang="fr-FR" smtClean="0"/>
              <a:t>‹N°›</a:t>
            </a:fld>
            <a:endParaRPr lang="fr-FR"/>
          </a:p>
        </p:txBody>
      </p:sp>
    </p:spTree>
    <p:extLst>
      <p:ext uri="{BB962C8B-B14F-4D97-AF65-F5344CB8AC3E}">
        <p14:creationId xmlns:p14="http://schemas.microsoft.com/office/powerpoint/2010/main" val="794286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253E1-050E-4601-B95C-8CC72CDBF840}" type="datetimeFigureOut">
              <a:rPr lang="fr-FR" smtClean="0"/>
              <a:t>03/10/2025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44B36-5CC5-4D46-B385-F54887460082}" type="slidenum">
              <a:rPr lang="fr-FR" smtClean="0"/>
              <a:t>‹N°›</a:t>
            </a:fld>
            <a:endParaRPr lang="fr-FR"/>
          </a:p>
        </p:txBody>
      </p:sp>
    </p:spTree>
    <p:extLst>
      <p:ext uri="{BB962C8B-B14F-4D97-AF65-F5344CB8AC3E}">
        <p14:creationId xmlns:p14="http://schemas.microsoft.com/office/powerpoint/2010/main" val="11800516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144B36-5CC5-4D46-B385-F54887460082}" type="slidenum">
              <a:rPr lang="fr-FR" smtClean="0"/>
              <a:t>4</a:t>
            </a:fld>
            <a:endParaRPr lang="fr-FR"/>
          </a:p>
        </p:txBody>
      </p:sp>
    </p:spTree>
    <p:extLst>
      <p:ext uri="{BB962C8B-B14F-4D97-AF65-F5344CB8AC3E}">
        <p14:creationId xmlns:p14="http://schemas.microsoft.com/office/powerpoint/2010/main" val="405934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A8BE8-5E19-B6FB-27B5-727A44F0D88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2EB4DCD-23B8-AAFC-7A8D-B1C9732B616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D909D81-5D90-B472-B753-D71C7F1D05C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7386C8F-90D6-704A-ED91-9BC5823F32E6}"/>
              </a:ext>
            </a:extLst>
          </p:cNvPr>
          <p:cNvSpPr>
            <a:spLocks noGrp="1"/>
          </p:cNvSpPr>
          <p:nvPr>
            <p:ph type="sldNum" sz="quarter" idx="5"/>
          </p:nvPr>
        </p:nvSpPr>
        <p:spPr/>
        <p:txBody>
          <a:bodyPr/>
          <a:lstStyle/>
          <a:p>
            <a:fld id="{EA144B36-5CC5-4D46-B385-F54887460082}" type="slidenum">
              <a:rPr lang="fr-FR" smtClean="0"/>
              <a:t>17</a:t>
            </a:fld>
            <a:endParaRPr lang="fr-FR"/>
          </a:p>
        </p:txBody>
      </p:sp>
    </p:spTree>
    <p:extLst>
      <p:ext uri="{BB962C8B-B14F-4D97-AF65-F5344CB8AC3E}">
        <p14:creationId xmlns:p14="http://schemas.microsoft.com/office/powerpoint/2010/main" val="4096807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A854F-EE5F-8C87-943C-2C5B10830E3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A9E77D9-8D3C-76ED-196F-5B2AAFE0A04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793D866-C4CD-A5BE-A8C1-BB0ABF79CD5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95AE2E9-8C8C-5977-AEDA-385028983F69}"/>
              </a:ext>
            </a:extLst>
          </p:cNvPr>
          <p:cNvSpPr>
            <a:spLocks noGrp="1"/>
          </p:cNvSpPr>
          <p:nvPr>
            <p:ph type="sldNum" sz="quarter" idx="5"/>
          </p:nvPr>
        </p:nvSpPr>
        <p:spPr/>
        <p:txBody>
          <a:bodyPr/>
          <a:lstStyle/>
          <a:p>
            <a:fld id="{EA144B36-5CC5-4D46-B385-F54887460082}" type="slidenum">
              <a:rPr lang="fr-FR" smtClean="0"/>
              <a:t>18</a:t>
            </a:fld>
            <a:endParaRPr lang="fr-FR"/>
          </a:p>
        </p:txBody>
      </p:sp>
    </p:spTree>
    <p:extLst>
      <p:ext uri="{BB962C8B-B14F-4D97-AF65-F5344CB8AC3E}">
        <p14:creationId xmlns:p14="http://schemas.microsoft.com/office/powerpoint/2010/main" val="12046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144B36-5CC5-4D46-B385-F54887460082}" type="slidenum">
              <a:rPr lang="fr-FR" smtClean="0"/>
              <a:t>20</a:t>
            </a:fld>
            <a:endParaRPr lang="fr-FR"/>
          </a:p>
        </p:txBody>
      </p:sp>
    </p:spTree>
    <p:extLst>
      <p:ext uri="{BB962C8B-B14F-4D97-AF65-F5344CB8AC3E}">
        <p14:creationId xmlns:p14="http://schemas.microsoft.com/office/powerpoint/2010/main" val="411467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BF22D-947F-4D53-0708-29DFC27815B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47D7EEE-9EA0-E171-B918-D656736AE65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923C601-8FAA-A28C-3522-B22048BA28D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E5ED726-4C86-95EB-CC30-2133607BC016}"/>
              </a:ext>
            </a:extLst>
          </p:cNvPr>
          <p:cNvSpPr>
            <a:spLocks noGrp="1"/>
          </p:cNvSpPr>
          <p:nvPr>
            <p:ph type="sldNum" sz="quarter" idx="5"/>
          </p:nvPr>
        </p:nvSpPr>
        <p:spPr/>
        <p:txBody>
          <a:bodyPr/>
          <a:lstStyle/>
          <a:p>
            <a:fld id="{EA144B36-5CC5-4D46-B385-F54887460082}" type="slidenum">
              <a:rPr lang="fr-FR" smtClean="0"/>
              <a:t>21</a:t>
            </a:fld>
            <a:endParaRPr lang="fr-FR"/>
          </a:p>
        </p:txBody>
      </p:sp>
    </p:spTree>
    <p:extLst>
      <p:ext uri="{BB962C8B-B14F-4D97-AF65-F5344CB8AC3E}">
        <p14:creationId xmlns:p14="http://schemas.microsoft.com/office/powerpoint/2010/main" val="2808795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01543-7634-B978-9FB9-5A9A2B90607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069905-8286-972B-6C9C-B92AC6F5645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4406D25-5FF1-F045-4925-4260EFA3C93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906112B-1D3C-B3BE-A2B0-60E4C9B1411E}"/>
              </a:ext>
            </a:extLst>
          </p:cNvPr>
          <p:cNvSpPr>
            <a:spLocks noGrp="1"/>
          </p:cNvSpPr>
          <p:nvPr>
            <p:ph type="sldNum" sz="quarter" idx="5"/>
          </p:nvPr>
        </p:nvSpPr>
        <p:spPr/>
        <p:txBody>
          <a:bodyPr/>
          <a:lstStyle/>
          <a:p>
            <a:fld id="{EA144B36-5CC5-4D46-B385-F54887460082}" type="slidenum">
              <a:rPr lang="fr-FR" smtClean="0"/>
              <a:t>22</a:t>
            </a:fld>
            <a:endParaRPr lang="fr-FR"/>
          </a:p>
        </p:txBody>
      </p:sp>
    </p:spTree>
    <p:extLst>
      <p:ext uri="{BB962C8B-B14F-4D97-AF65-F5344CB8AC3E}">
        <p14:creationId xmlns:p14="http://schemas.microsoft.com/office/powerpoint/2010/main" val="165542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02BD2-C7DF-F6A6-2EBB-14F1870095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3FCA0B1-C362-D3BC-E078-DFD0E227A27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0966782-F899-40AF-26D8-044A98D3570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F6D8B88-35CF-7C1A-1CF9-E2F4444ED4B0}"/>
              </a:ext>
            </a:extLst>
          </p:cNvPr>
          <p:cNvSpPr>
            <a:spLocks noGrp="1"/>
          </p:cNvSpPr>
          <p:nvPr>
            <p:ph type="sldNum" sz="quarter" idx="5"/>
          </p:nvPr>
        </p:nvSpPr>
        <p:spPr/>
        <p:txBody>
          <a:bodyPr/>
          <a:lstStyle/>
          <a:p>
            <a:fld id="{EA144B36-5CC5-4D46-B385-F54887460082}" type="slidenum">
              <a:rPr lang="fr-FR" smtClean="0"/>
              <a:t>23</a:t>
            </a:fld>
            <a:endParaRPr lang="fr-FR"/>
          </a:p>
        </p:txBody>
      </p:sp>
    </p:spTree>
    <p:extLst>
      <p:ext uri="{BB962C8B-B14F-4D97-AF65-F5344CB8AC3E}">
        <p14:creationId xmlns:p14="http://schemas.microsoft.com/office/powerpoint/2010/main" val="2341231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45282-B8DE-28B4-4787-F307EAB408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6A5D46-C5FE-211B-4C62-A51604474C6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577AA73-2F2C-8066-93D6-FD1609DD5E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177D861-1957-B5C5-6BCD-EE2108516DDA}"/>
              </a:ext>
            </a:extLst>
          </p:cNvPr>
          <p:cNvSpPr>
            <a:spLocks noGrp="1"/>
          </p:cNvSpPr>
          <p:nvPr>
            <p:ph type="sldNum" sz="quarter" idx="5"/>
          </p:nvPr>
        </p:nvSpPr>
        <p:spPr/>
        <p:txBody>
          <a:bodyPr/>
          <a:lstStyle/>
          <a:p>
            <a:fld id="{EA144B36-5CC5-4D46-B385-F54887460082}" type="slidenum">
              <a:rPr lang="fr-FR" smtClean="0"/>
              <a:t>24</a:t>
            </a:fld>
            <a:endParaRPr lang="fr-FR"/>
          </a:p>
        </p:txBody>
      </p:sp>
    </p:spTree>
    <p:extLst>
      <p:ext uri="{BB962C8B-B14F-4D97-AF65-F5344CB8AC3E}">
        <p14:creationId xmlns:p14="http://schemas.microsoft.com/office/powerpoint/2010/main" val="978579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61B20-D339-085F-69CD-71D1CAA3CE3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0AB53B-F6B6-6A6E-E7A4-086491D6E6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DBD883-B9FA-8493-729C-CC521D08892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345B0ED-92F7-5954-A628-5F2E5E2F99E2}"/>
              </a:ext>
            </a:extLst>
          </p:cNvPr>
          <p:cNvSpPr>
            <a:spLocks noGrp="1"/>
          </p:cNvSpPr>
          <p:nvPr>
            <p:ph type="sldNum" sz="quarter" idx="5"/>
          </p:nvPr>
        </p:nvSpPr>
        <p:spPr/>
        <p:txBody>
          <a:bodyPr/>
          <a:lstStyle/>
          <a:p>
            <a:fld id="{EA144B36-5CC5-4D46-B385-F54887460082}" type="slidenum">
              <a:rPr lang="fr-FR" smtClean="0"/>
              <a:t>25</a:t>
            </a:fld>
            <a:endParaRPr lang="fr-FR"/>
          </a:p>
        </p:txBody>
      </p:sp>
    </p:spTree>
    <p:extLst>
      <p:ext uri="{BB962C8B-B14F-4D97-AF65-F5344CB8AC3E}">
        <p14:creationId xmlns:p14="http://schemas.microsoft.com/office/powerpoint/2010/main" val="477656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AEABF-A71E-5F40-8921-DE4DC2D5603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34D1BCB-71A1-06B6-4E28-63C1409520C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4ADC87C-8352-1B3F-E7E7-6D7F236B1D9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45BDBF1-7A2D-A27A-512E-CC6633FCBF0D}"/>
              </a:ext>
            </a:extLst>
          </p:cNvPr>
          <p:cNvSpPr>
            <a:spLocks noGrp="1"/>
          </p:cNvSpPr>
          <p:nvPr>
            <p:ph type="sldNum" sz="quarter" idx="5"/>
          </p:nvPr>
        </p:nvSpPr>
        <p:spPr/>
        <p:txBody>
          <a:bodyPr/>
          <a:lstStyle/>
          <a:p>
            <a:fld id="{EA144B36-5CC5-4D46-B385-F54887460082}" type="slidenum">
              <a:rPr lang="fr-FR" smtClean="0"/>
              <a:t>26</a:t>
            </a:fld>
            <a:endParaRPr lang="fr-FR"/>
          </a:p>
        </p:txBody>
      </p:sp>
    </p:spTree>
    <p:extLst>
      <p:ext uri="{BB962C8B-B14F-4D97-AF65-F5344CB8AC3E}">
        <p14:creationId xmlns:p14="http://schemas.microsoft.com/office/powerpoint/2010/main" val="3739792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5C5D-7871-67BB-0A8E-73FFFF0B79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A884CF-3E41-A7D2-2223-24DA1648162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746490-A63C-A1E0-B92F-2E765904518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329FC92-FC3D-7684-D2CB-829896BD1E87}"/>
              </a:ext>
            </a:extLst>
          </p:cNvPr>
          <p:cNvSpPr>
            <a:spLocks noGrp="1"/>
          </p:cNvSpPr>
          <p:nvPr>
            <p:ph type="sldNum" sz="quarter" idx="5"/>
          </p:nvPr>
        </p:nvSpPr>
        <p:spPr/>
        <p:txBody>
          <a:bodyPr/>
          <a:lstStyle/>
          <a:p>
            <a:fld id="{EA144B36-5CC5-4D46-B385-F54887460082}" type="slidenum">
              <a:rPr lang="fr-FR" smtClean="0"/>
              <a:t>27</a:t>
            </a:fld>
            <a:endParaRPr lang="fr-FR"/>
          </a:p>
        </p:txBody>
      </p:sp>
    </p:spTree>
    <p:extLst>
      <p:ext uri="{BB962C8B-B14F-4D97-AF65-F5344CB8AC3E}">
        <p14:creationId xmlns:p14="http://schemas.microsoft.com/office/powerpoint/2010/main" val="50891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54AD2-E920-8C48-7062-BD1ABA0D3A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3AAE10-441A-5D19-F618-C0155F1807F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D3266D9-2CAB-6DA9-14A0-5489F426E3D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5C86874-F0A9-0497-E425-22940272B98C}"/>
              </a:ext>
            </a:extLst>
          </p:cNvPr>
          <p:cNvSpPr>
            <a:spLocks noGrp="1"/>
          </p:cNvSpPr>
          <p:nvPr>
            <p:ph type="sldNum" sz="quarter" idx="5"/>
          </p:nvPr>
        </p:nvSpPr>
        <p:spPr/>
        <p:txBody>
          <a:bodyPr/>
          <a:lstStyle/>
          <a:p>
            <a:fld id="{EA144B36-5CC5-4D46-B385-F54887460082}" type="slidenum">
              <a:rPr lang="fr-FR" smtClean="0"/>
              <a:t>5</a:t>
            </a:fld>
            <a:endParaRPr lang="fr-FR"/>
          </a:p>
        </p:txBody>
      </p:sp>
    </p:spTree>
    <p:extLst>
      <p:ext uri="{BB962C8B-B14F-4D97-AF65-F5344CB8AC3E}">
        <p14:creationId xmlns:p14="http://schemas.microsoft.com/office/powerpoint/2010/main" val="434485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144B36-5CC5-4D46-B385-F54887460082}" type="slidenum">
              <a:rPr lang="fr-FR" smtClean="0"/>
              <a:t>28</a:t>
            </a:fld>
            <a:endParaRPr lang="fr-FR"/>
          </a:p>
        </p:txBody>
      </p:sp>
    </p:spTree>
    <p:extLst>
      <p:ext uri="{BB962C8B-B14F-4D97-AF65-F5344CB8AC3E}">
        <p14:creationId xmlns:p14="http://schemas.microsoft.com/office/powerpoint/2010/main" val="2500975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144B36-5CC5-4D46-B385-F54887460082}" type="slidenum">
              <a:rPr lang="fr-FR" smtClean="0"/>
              <a:t>29</a:t>
            </a:fld>
            <a:endParaRPr lang="fr-FR"/>
          </a:p>
        </p:txBody>
      </p:sp>
    </p:spTree>
    <p:extLst>
      <p:ext uri="{BB962C8B-B14F-4D97-AF65-F5344CB8AC3E}">
        <p14:creationId xmlns:p14="http://schemas.microsoft.com/office/powerpoint/2010/main" val="252347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144B36-5CC5-4D46-B385-F54887460082}" type="slidenum">
              <a:rPr lang="fr-FR" smtClean="0"/>
              <a:t>6</a:t>
            </a:fld>
            <a:endParaRPr lang="fr-FR"/>
          </a:p>
        </p:txBody>
      </p:sp>
    </p:spTree>
    <p:extLst>
      <p:ext uri="{BB962C8B-B14F-4D97-AF65-F5344CB8AC3E}">
        <p14:creationId xmlns:p14="http://schemas.microsoft.com/office/powerpoint/2010/main" val="116119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62773-5478-AB23-59E1-1CA51DEC391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D96F69-45A5-CB2B-6694-32355A54FD6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99332E-BF10-6D02-5CCD-913E70F42CD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B89D2BC-3777-AA27-7109-E1B8BFD25819}"/>
              </a:ext>
            </a:extLst>
          </p:cNvPr>
          <p:cNvSpPr>
            <a:spLocks noGrp="1"/>
          </p:cNvSpPr>
          <p:nvPr>
            <p:ph type="sldNum" sz="quarter" idx="5"/>
          </p:nvPr>
        </p:nvSpPr>
        <p:spPr/>
        <p:txBody>
          <a:bodyPr/>
          <a:lstStyle/>
          <a:p>
            <a:fld id="{EA144B36-5CC5-4D46-B385-F54887460082}" type="slidenum">
              <a:rPr lang="fr-FR" smtClean="0"/>
              <a:t>7</a:t>
            </a:fld>
            <a:endParaRPr lang="fr-FR"/>
          </a:p>
        </p:txBody>
      </p:sp>
    </p:spTree>
    <p:extLst>
      <p:ext uri="{BB962C8B-B14F-4D97-AF65-F5344CB8AC3E}">
        <p14:creationId xmlns:p14="http://schemas.microsoft.com/office/powerpoint/2010/main" val="342636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174B8-7508-A1D6-5DE3-BB80CD791F5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78E05F9-E204-1B19-FE8A-6B5AFC0675C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C5A6D5-D7C7-DC53-708B-C8D4D62F833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97CB60A-157C-00BB-2A7E-45DF1A3D9109}"/>
              </a:ext>
            </a:extLst>
          </p:cNvPr>
          <p:cNvSpPr>
            <a:spLocks noGrp="1"/>
          </p:cNvSpPr>
          <p:nvPr>
            <p:ph type="sldNum" sz="quarter" idx="5"/>
          </p:nvPr>
        </p:nvSpPr>
        <p:spPr/>
        <p:txBody>
          <a:bodyPr/>
          <a:lstStyle/>
          <a:p>
            <a:fld id="{EA144B36-5CC5-4D46-B385-F54887460082}" type="slidenum">
              <a:rPr lang="fr-FR" smtClean="0"/>
              <a:t>8</a:t>
            </a:fld>
            <a:endParaRPr lang="fr-FR"/>
          </a:p>
        </p:txBody>
      </p:sp>
    </p:spTree>
    <p:extLst>
      <p:ext uri="{BB962C8B-B14F-4D97-AF65-F5344CB8AC3E}">
        <p14:creationId xmlns:p14="http://schemas.microsoft.com/office/powerpoint/2010/main" val="870520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94622-6F57-3EB8-1F80-0048825ADAB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5707FA5-B6F5-8B34-2A29-44C148CD1C0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9E1620D-EE33-0E27-C988-5FBFCFEC9A4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1D70D3E-33E4-C678-A7CB-E2D9C348224E}"/>
              </a:ext>
            </a:extLst>
          </p:cNvPr>
          <p:cNvSpPr>
            <a:spLocks noGrp="1"/>
          </p:cNvSpPr>
          <p:nvPr>
            <p:ph type="sldNum" sz="quarter" idx="5"/>
          </p:nvPr>
        </p:nvSpPr>
        <p:spPr/>
        <p:txBody>
          <a:bodyPr/>
          <a:lstStyle/>
          <a:p>
            <a:fld id="{EA144B36-5CC5-4D46-B385-F54887460082}" type="slidenum">
              <a:rPr lang="fr-FR" smtClean="0"/>
              <a:t>9</a:t>
            </a:fld>
            <a:endParaRPr lang="fr-FR"/>
          </a:p>
        </p:txBody>
      </p:sp>
    </p:spTree>
    <p:extLst>
      <p:ext uri="{BB962C8B-B14F-4D97-AF65-F5344CB8AC3E}">
        <p14:creationId xmlns:p14="http://schemas.microsoft.com/office/powerpoint/2010/main" val="1141573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144B36-5CC5-4D46-B385-F54887460082}" type="slidenum">
              <a:rPr lang="fr-FR" smtClean="0"/>
              <a:t>14</a:t>
            </a:fld>
            <a:endParaRPr lang="fr-FR"/>
          </a:p>
        </p:txBody>
      </p:sp>
    </p:spTree>
    <p:extLst>
      <p:ext uri="{BB962C8B-B14F-4D97-AF65-F5344CB8AC3E}">
        <p14:creationId xmlns:p14="http://schemas.microsoft.com/office/powerpoint/2010/main" val="32561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3C972-C08D-8AC9-A161-C7671333B3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0D270B-5ABB-EAC9-D83C-292F48B026E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7AFAF6-3E4E-9096-4AA7-6F7676FCB6C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988F446-C718-B860-857E-6A148284C49D}"/>
              </a:ext>
            </a:extLst>
          </p:cNvPr>
          <p:cNvSpPr>
            <a:spLocks noGrp="1"/>
          </p:cNvSpPr>
          <p:nvPr>
            <p:ph type="sldNum" sz="quarter" idx="5"/>
          </p:nvPr>
        </p:nvSpPr>
        <p:spPr/>
        <p:txBody>
          <a:bodyPr/>
          <a:lstStyle/>
          <a:p>
            <a:fld id="{EA144B36-5CC5-4D46-B385-F54887460082}" type="slidenum">
              <a:rPr lang="fr-FR" smtClean="0"/>
              <a:t>15</a:t>
            </a:fld>
            <a:endParaRPr lang="fr-FR"/>
          </a:p>
        </p:txBody>
      </p:sp>
    </p:spTree>
    <p:extLst>
      <p:ext uri="{BB962C8B-B14F-4D97-AF65-F5344CB8AC3E}">
        <p14:creationId xmlns:p14="http://schemas.microsoft.com/office/powerpoint/2010/main" val="3633485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9BD4E-E314-847B-C988-0870587D034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2B275EE-8324-AC4C-C73D-ED2242A5EC0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44BAB4-2687-AA5E-B161-2F23F767478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63FE331-8C73-F902-2A79-75C3E9729942}"/>
              </a:ext>
            </a:extLst>
          </p:cNvPr>
          <p:cNvSpPr>
            <a:spLocks noGrp="1"/>
          </p:cNvSpPr>
          <p:nvPr>
            <p:ph type="sldNum" sz="quarter" idx="5"/>
          </p:nvPr>
        </p:nvSpPr>
        <p:spPr/>
        <p:txBody>
          <a:bodyPr/>
          <a:lstStyle/>
          <a:p>
            <a:fld id="{EA144B36-5CC5-4D46-B385-F54887460082}" type="slidenum">
              <a:rPr lang="fr-FR" smtClean="0"/>
              <a:t>16</a:t>
            </a:fld>
            <a:endParaRPr lang="fr-FR"/>
          </a:p>
        </p:txBody>
      </p:sp>
    </p:spTree>
    <p:extLst>
      <p:ext uri="{BB962C8B-B14F-4D97-AF65-F5344CB8AC3E}">
        <p14:creationId xmlns:p14="http://schemas.microsoft.com/office/powerpoint/2010/main" val="202271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198A12-30F1-5FB1-3BB1-AF9BFDFF035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B2EAFE4-F359-99AE-D500-0FC516B7A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D4EAAD2-287C-2CD1-0C10-CFE615EBF765}"/>
              </a:ext>
            </a:extLst>
          </p:cNvPr>
          <p:cNvSpPr>
            <a:spLocks noGrp="1"/>
          </p:cNvSpPr>
          <p:nvPr>
            <p:ph type="dt" sz="half" idx="10"/>
          </p:nvPr>
        </p:nvSpPr>
        <p:spPr/>
        <p:txBody>
          <a:bodyPr/>
          <a:lstStyle/>
          <a:p>
            <a:fld id="{7A859210-DA19-40EF-8E78-8FA8A795A914}" type="datetimeFigureOut">
              <a:rPr lang="fr-FR" smtClean="0"/>
              <a:t>03/10/2025</a:t>
            </a:fld>
            <a:endParaRPr lang="fr-FR"/>
          </a:p>
        </p:txBody>
      </p:sp>
      <p:sp>
        <p:nvSpPr>
          <p:cNvPr id="5" name="Espace réservé du pied de page 4">
            <a:extLst>
              <a:ext uri="{FF2B5EF4-FFF2-40B4-BE49-F238E27FC236}">
                <a16:creationId xmlns:a16="http://schemas.microsoft.com/office/drawing/2014/main" id="{876C77E0-C4FC-0404-060D-30D01D5CE0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164E50-4B46-5ED8-4CBE-79939E5529BE}"/>
              </a:ext>
            </a:extLst>
          </p:cNvPr>
          <p:cNvSpPr>
            <a:spLocks noGrp="1"/>
          </p:cNvSpPr>
          <p:nvPr>
            <p:ph type="sldNum" sz="quarter" idx="12"/>
          </p:nvPr>
        </p:nvSpPr>
        <p:spPr/>
        <p:txBody>
          <a:bodyPr/>
          <a:lstStyle/>
          <a:p>
            <a:fld id="{2E12CFF1-E198-4524-86B2-F442B98BF2E1}" type="slidenum">
              <a:rPr lang="fr-FR" smtClean="0"/>
              <a:t>‹N°›</a:t>
            </a:fld>
            <a:endParaRPr lang="fr-FR"/>
          </a:p>
        </p:txBody>
      </p:sp>
    </p:spTree>
    <p:extLst>
      <p:ext uri="{BB962C8B-B14F-4D97-AF65-F5344CB8AC3E}">
        <p14:creationId xmlns:p14="http://schemas.microsoft.com/office/powerpoint/2010/main" val="340539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34D6F-6A19-545B-3AAA-B7B40439EA8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E674DD1-F388-1B85-8629-8CEC0D30886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E576DB-9E5E-4849-520D-6F7566968557}"/>
              </a:ext>
            </a:extLst>
          </p:cNvPr>
          <p:cNvSpPr>
            <a:spLocks noGrp="1"/>
          </p:cNvSpPr>
          <p:nvPr>
            <p:ph type="dt" sz="half" idx="10"/>
          </p:nvPr>
        </p:nvSpPr>
        <p:spPr/>
        <p:txBody>
          <a:bodyPr/>
          <a:lstStyle/>
          <a:p>
            <a:fld id="{7A859210-DA19-40EF-8E78-8FA8A795A914}" type="datetimeFigureOut">
              <a:rPr lang="fr-FR" smtClean="0"/>
              <a:t>03/10/2025</a:t>
            </a:fld>
            <a:endParaRPr lang="fr-FR"/>
          </a:p>
        </p:txBody>
      </p:sp>
      <p:sp>
        <p:nvSpPr>
          <p:cNvPr id="5" name="Espace réservé du pied de page 4">
            <a:extLst>
              <a:ext uri="{FF2B5EF4-FFF2-40B4-BE49-F238E27FC236}">
                <a16:creationId xmlns:a16="http://schemas.microsoft.com/office/drawing/2014/main" id="{CB79CDA2-D289-E220-2BFD-C109C3C67C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8B10DA-808A-1042-0447-540386DC7098}"/>
              </a:ext>
            </a:extLst>
          </p:cNvPr>
          <p:cNvSpPr>
            <a:spLocks noGrp="1"/>
          </p:cNvSpPr>
          <p:nvPr>
            <p:ph type="sldNum" sz="quarter" idx="12"/>
          </p:nvPr>
        </p:nvSpPr>
        <p:spPr/>
        <p:txBody>
          <a:bodyPr/>
          <a:lstStyle/>
          <a:p>
            <a:fld id="{2E12CFF1-E198-4524-86B2-F442B98BF2E1}" type="slidenum">
              <a:rPr lang="fr-FR" smtClean="0"/>
              <a:t>‹N°›</a:t>
            </a:fld>
            <a:endParaRPr lang="fr-FR"/>
          </a:p>
        </p:txBody>
      </p:sp>
    </p:spTree>
    <p:extLst>
      <p:ext uri="{BB962C8B-B14F-4D97-AF65-F5344CB8AC3E}">
        <p14:creationId xmlns:p14="http://schemas.microsoft.com/office/powerpoint/2010/main" val="247640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D28D033-6399-B7E5-3982-ECEACA50718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38A1273-EC4A-C620-D7B0-FC0974E0D19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488A48-EC86-826A-E741-A13623B9FF77}"/>
              </a:ext>
            </a:extLst>
          </p:cNvPr>
          <p:cNvSpPr>
            <a:spLocks noGrp="1"/>
          </p:cNvSpPr>
          <p:nvPr>
            <p:ph type="dt" sz="half" idx="10"/>
          </p:nvPr>
        </p:nvSpPr>
        <p:spPr/>
        <p:txBody>
          <a:bodyPr/>
          <a:lstStyle/>
          <a:p>
            <a:fld id="{7A859210-DA19-40EF-8E78-8FA8A795A914}" type="datetimeFigureOut">
              <a:rPr lang="fr-FR" smtClean="0"/>
              <a:t>03/10/2025</a:t>
            </a:fld>
            <a:endParaRPr lang="fr-FR"/>
          </a:p>
        </p:txBody>
      </p:sp>
      <p:sp>
        <p:nvSpPr>
          <p:cNvPr id="5" name="Espace réservé du pied de page 4">
            <a:extLst>
              <a:ext uri="{FF2B5EF4-FFF2-40B4-BE49-F238E27FC236}">
                <a16:creationId xmlns:a16="http://schemas.microsoft.com/office/drawing/2014/main" id="{CDEAEDC6-F182-F57B-47A7-C19811E723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94BBD8-B5B4-6AD3-0512-2A85F5CED3E6}"/>
              </a:ext>
            </a:extLst>
          </p:cNvPr>
          <p:cNvSpPr>
            <a:spLocks noGrp="1"/>
          </p:cNvSpPr>
          <p:nvPr>
            <p:ph type="sldNum" sz="quarter" idx="12"/>
          </p:nvPr>
        </p:nvSpPr>
        <p:spPr/>
        <p:txBody>
          <a:bodyPr/>
          <a:lstStyle/>
          <a:p>
            <a:fld id="{2E12CFF1-E198-4524-86B2-F442B98BF2E1}" type="slidenum">
              <a:rPr lang="fr-FR" smtClean="0"/>
              <a:t>‹N°›</a:t>
            </a:fld>
            <a:endParaRPr lang="fr-FR"/>
          </a:p>
        </p:txBody>
      </p:sp>
    </p:spTree>
    <p:extLst>
      <p:ext uri="{BB962C8B-B14F-4D97-AF65-F5344CB8AC3E}">
        <p14:creationId xmlns:p14="http://schemas.microsoft.com/office/powerpoint/2010/main" val="166796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E3F699-B6A6-F7D5-864E-B7C3D27EF2D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DDA9DF8-C700-7C6D-94FA-042B265A3E4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7BCBAA-E301-712C-7269-8773F6EA14C0}"/>
              </a:ext>
            </a:extLst>
          </p:cNvPr>
          <p:cNvSpPr>
            <a:spLocks noGrp="1"/>
          </p:cNvSpPr>
          <p:nvPr>
            <p:ph type="dt" sz="half" idx="10"/>
          </p:nvPr>
        </p:nvSpPr>
        <p:spPr/>
        <p:txBody>
          <a:bodyPr/>
          <a:lstStyle/>
          <a:p>
            <a:fld id="{7A859210-DA19-40EF-8E78-8FA8A795A914}" type="datetimeFigureOut">
              <a:rPr lang="fr-FR" smtClean="0"/>
              <a:t>03/10/2025</a:t>
            </a:fld>
            <a:endParaRPr lang="fr-FR"/>
          </a:p>
        </p:txBody>
      </p:sp>
      <p:sp>
        <p:nvSpPr>
          <p:cNvPr id="5" name="Espace réservé du pied de page 4">
            <a:extLst>
              <a:ext uri="{FF2B5EF4-FFF2-40B4-BE49-F238E27FC236}">
                <a16:creationId xmlns:a16="http://schemas.microsoft.com/office/drawing/2014/main" id="{3690BF39-AC15-1C78-9E6C-6AAE863B8C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B86936-6270-1781-D5E3-E8D87EEFD77B}"/>
              </a:ext>
            </a:extLst>
          </p:cNvPr>
          <p:cNvSpPr>
            <a:spLocks noGrp="1"/>
          </p:cNvSpPr>
          <p:nvPr>
            <p:ph type="sldNum" sz="quarter" idx="12"/>
          </p:nvPr>
        </p:nvSpPr>
        <p:spPr/>
        <p:txBody>
          <a:bodyPr/>
          <a:lstStyle/>
          <a:p>
            <a:fld id="{2E12CFF1-E198-4524-86B2-F442B98BF2E1}" type="slidenum">
              <a:rPr lang="fr-FR" smtClean="0"/>
              <a:t>‹N°›</a:t>
            </a:fld>
            <a:endParaRPr lang="fr-FR"/>
          </a:p>
        </p:txBody>
      </p:sp>
    </p:spTree>
    <p:extLst>
      <p:ext uri="{BB962C8B-B14F-4D97-AF65-F5344CB8AC3E}">
        <p14:creationId xmlns:p14="http://schemas.microsoft.com/office/powerpoint/2010/main" val="4137500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DF5CB-1DB8-178C-04D2-60210F313AA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FB34C08-F01F-CEDD-9BD6-09B8FF2BBC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EC3360B-E8D6-7534-F3CE-BAEA4C75BB0F}"/>
              </a:ext>
            </a:extLst>
          </p:cNvPr>
          <p:cNvSpPr>
            <a:spLocks noGrp="1"/>
          </p:cNvSpPr>
          <p:nvPr>
            <p:ph type="dt" sz="half" idx="10"/>
          </p:nvPr>
        </p:nvSpPr>
        <p:spPr/>
        <p:txBody>
          <a:bodyPr/>
          <a:lstStyle/>
          <a:p>
            <a:fld id="{7A859210-DA19-40EF-8E78-8FA8A795A914}" type="datetimeFigureOut">
              <a:rPr lang="fr-FR" smtClean="0"/>
              <a:t>03/10/2025</a:t>
            </a:fld>
            <a:endParaRPr lang="fr-FR"/>
          </a:p>
        </p:txBody>
      </p:sp>
      <p:sp>
        <p:nvSpPr>
          <p:cNvPr id="5" name="Espace réservé du pied de page 4">
            <a:extLst>
              <a:ext uri="{FF2B5EF4-FFF2-40B4-BE49-F238E27FC236}">
                <a16:creationId xmlns:a16="http://schemas.microsoft.com/office/drawing/2014/main" id="{EC22C802-9EFA-A741-BF50-9B32EEA8AC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A106CF-8B75-B75E-AB09-9C006802F91A}"/>
              </a:ext>
            </a:extLst>
          </p:cNvPr>
          <p:cNvSpPr>
            <a:spLocks noGrp="1"/>
          </p:cNvSpPr>
          <p:nvPr>
            <p:ph type="sldNum" sz="quarter" idx="12"/>
          </p:nvPr>
        </p:nvSpPr>
        <p:spPr/>
        <p:txBody>
          <a:bodyPr/>
          <a:lstStyle/>
          <a:p>
            <a:fld id="{2E12CFF1-E198-4524-86B2-F442B98BF2E1}" type="slidenum">
              <a:rPr lang="fr-FR" smtClean="0"/>
              <a:t>‹N°›</a:t>
            </a:fld>
            <a:endParaRPr lang="fr-FR"/>
          </a:p>
        </p:txBody>
      </p:sp>
    </p:spTree>
    <p:extLst>
      <p:ext uri="{BB962C8B-B14F-4D97-AF65-F5344CB8AC3E}">
        <p14:creationId xmlns:p14="http://schemas.microsoft.com/office/powerpoint/2010/main" val="165182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73B90-669A-86F9-A89F-294199EAB5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DB4AF68-F126-26B5-C8F8-63E7729B4AC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2302D07-A13D-A643-B323-9FFB93F6F7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114761B-E1AA-3DE8-1E0D-AC0B9171B15A}"/>
              </a:ext>
            </a:extLst>
          </p:cNvPr>
          <p:cNvSpPr>
            <a:spLocks noGrp="1"/>
          </p:cNvSpPr>
          <p:nvPr>
            <p:ph type="dt" sz="half" idx="10"/>
          </p:nvPr>
        </p:nvSpPr>
        <p:spPr/>
        <p:txBody>
          <a:bodyPr/>
          <a:lstStyle/>
          <a:p>
            <a:fld id="{7A859210-DA19-40EF-8E78-8FA8A795A914}" type="datetimeFigureOut">
              <a:rPr lang="fr-FR" smtClean="0"/>
              <a:t>03/10/2025</a:t>
            </a:fld>
            <a:endParaRPr lang="fr-FR"/>
          </a:p>
        </p:txBody>
      </p:sp>
      <p:sp>
        <p:nvSpPr>
          <p:cNvPr id="6" name="Espace réservé du pied de page 5">
            <a:extLst>
              <a:ext uri="{FF2B5EF4-FFF2-40B4-BE49-F238E27FC236}">
                <a16:creationId xmlns:a16="http://schemas.microsoft.com/office/drawing/2014/main" id="{B3511C95-A2B8-C1E4-389A-246A1D23492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DCCA83-2575-E41E-880C-9969AE928CD6}"/>
              </a:ext>
            </a:extLst>
          </p:cNvPr>
          <p:cNvSpPr>
            <a:spLocks noGrp="1"/>
          </p:cNvSpPr>
          <p:nvPr>
            <p:ph type="sldNum" sz="quarter" idx="12"/>
          </p:nvPr>
        </p:nvSpPr>
        <p:spPr/>
        <p:txBody>
          <a:bodyPr/>
          <a:lstStyle/>
          <a:p>
            <a:fld id="{2E12CFF1-E198-4524-86B2-F442B98BF2E1}" type="slidenum">
              <a:rPr lang="fr-FR" smtClean="0"/>
              <a:t>‹N°›</a:t>
            </a:fld>
            <a:endParaRPr lang="fr-FR"/>
          </a:p>
        </p:txBody>
      </p:sp>
    </p:spTree>
    <p:extLst>
      <p:ext uri="{BB962C8B-B14F-4D97-AF65-F5344CB8AC3E}">
        <p14:creationId xmlns:p14="http://schemas.microsoft.com/office/powerpoint/2010/main" val="288311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43AC55-5C31-091F-2946-4E0767BAA00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0635D9C-27DE-855A-B9DF-865EA3E5A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C38B45F-7BCB-D076-2A80-5DE6A7081A4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BFE4E8D-64C8-2B21-92A3-9F643462C1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8154F23-14C7-ECEB-E7AE-5122BB25827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F433A93-57E3-03D2-7462-3D7190459D05}"/>
              </a:ext>
            </a:extLst>
          </p:cNvPr>
          <p:cNvSpPr>
            <a:spLocks noGrp="1"/>
          </p:cNvSpPr>
          <p:nvPr>
            <p:ph type="dt" sz="half" idx="10"/>
          </p:nvPr>
        </p:nvSpPr>
        <p:spPr/>
        <p:txBody>
          <a:bodyPr/>
          <a:lstStyle/>
          <a:p>
            <a:fld id="{7A859210-DA19-40EF-8E78-8FA8A795A914}" type="datetimeFigureOut">
              <a:rPr lang="fr-FR" smtClean="0"/>
              <a:t>03/10/2025</a:t>
            </a:fld>
            <a:endParaRPr lang="fr-FR"/>
          </a:p>
        </p:txBody>
      </p:sp>
      <p:sp>
        <p:nvSpPr>
          <p:cNvPr id="8" name="Espace réservé du pied de page 7">
            <a:extLst>
              <a:ext uri="{FF2B5EF4-FFF2-40B4-BE49-F238E27FC236}">
                <a16:creationId xmlns:a16="http://schemas.microsoft.com/office/drawing/2014/main" id="{A9948694-C6C4-1EE3-169D-E30C007C874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B5E2FCF-A742-C893-3311-8D735771F796}"/>
              </a:ext>
            </a:extLst>
          </p:cNvPr>
          <p:cNvSpPr>
            <a:spLocks noGrp="1"/>
          </p:cNvSpPr>
          <p:nvPr>
            <p:ph type="sldNum" sz="quarter" idx="12"/>
          </p:nvPr>
        </p:nvSpPr>
        <p:spPr/>
        <p:txBody>
          <a:bodyPr/>
          <a:lstStyle/>
          <a:p>
            <a:fld id="{2E12CFF1-E198-4524-86B2-F442B98BF2E1}" type="slidenum">
              <a:rPr lang="fr-FR" smtClean="0"/>
              <a:t>‹N°›</a:t>
            </a:fld>
            <a:endParaRPr lang="fr-FR"/>
          </a:p>
        </p:txBody>
      </p:sp>
    </p:spTree>
    <p:extLst>
      <p:ext uri="{BB962C8B-B14F-4D97-AF65-F5344CB8AC3E}">
        <p14:creationId xmlns:p14="http://schemas.microsoft.com/office/powerpoint/2010/main" val="414653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60D4AD-5F29-6EF1-0EFF-C0DB38D2E6B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0631365-9C99-857D-92DD-EDEB87EDAD50}"/>
              </a:ext>
            </a:extLst>
          </p:cNvPr>
          <p:cNvSpPr>
            <a:spLocks noGrp="1"/>
          </p:cNvSpPr>
          <p:nvPr>
            <p:ph type="dt" sz="half" idx="10"/>
          </p:nvPr>
        </p:nvSpPr>
        <p:spPr/>
        <p:txBody>
          <a:bodyPr/>
          <a:lstStyle/>
          <a:p>
            <a:fld id="{7A859210-DA19-40EF-8E78-8FA8A795A914}" type="datetimeFigureOut">
              <a:rPr lang="fr-FR" smtClean="0"/>
              <a:t>03/10/2025</a:t>
            </a:fld>
            <a:endParaRPr lang="fr-FR"/>
          </a:p>
        </p:txBody>
      </p:sp>
      <p:sp>
        <p:nvSpPr>
          <p:cNvPr id="4" name="Espace réservé du pied de page 3">
            <a:extLst>
              <a:ext uri="{FF2B5EF4-FFF2-40B4-BE49-F238E27FC236}">
                <a16:creationId xmlns:a16="http://schemas.microsoft.com/office/drawing/2014/main" id="{947D1BFB-B109-4ED7-3064-DED8B08BCB0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44F9A4F-3F22-10AB-2391-A9FB542EAB65}"/>
              </a:ext>
            </a:extLst>
          </p:cNvPr>
          <p:cNvSpPr>
            <a:spLocks noGrp="1"/>
          </p:cNvSpPr>
          <p:nvPr>
            <p:ph type="sldNum" sz="quarter" idx="12"/>
          </p:nvPr>
        </p:nvSpPr>
        <p:spPr/>
        <p:txBody>
          <a:bodyPr/>
          <a:lstStyle>
            <a:lvl1pPr>
              <a:defRPr/>
            </a:lvl1pPr>
          </a:lstStyle>
          <a:p>
            <a:fld id="{C432EC90-4CD3-4852-869E-A60FB9780D24}" type="slidenum">
              <a:rPr lang="fr-FR" smtClean="0"/>
              <a:pPr/>
              <a:t>‹N°›</a:t>
            </a:fld>
            <a:endParaRPr lang="fr-FR"/>
          </a:p>
        </p:txBody>
      </p:sp>
    </p:spTree>
    <p:extLst>
      <p:ext uri="{BB962C8B-B14F-4D97-AF65-F5344CB8AC3E}">
        <p14:creationId xmlns:p14="http://schemas.microsoft.com/office/powerpoint/2010/main" val="140356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4527275-6B01-7313-8BE1-1267B01EC8E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CBCA60-66A2-2EEA-BBBD-91587D71D594}"/>
              </a:ext>
            </a:extLst>
          </p:cNvPr>
          <p:cNvSpPr>
            <a:spLocks noGrp="1"/>
          </p:cNvSpPr>
          <p:nvPr>
            <p:ph type="sldNum" sz="quarter" idx="12"/>
          </p:nvPr>
        </p:nvSpPr>
        <p:spPr/>
        <p:txBody>
          <a:bodyPr/>
          <a:lstStyle/>
          <a:p>
            <a:fld id="{2E12CFF1-E198-4524-86B2-F442B98BF2E1}" type="slidenum">
              <a:rPr lang="fr-FR" smtClean="0"/>
              <a:t>‹N°›</a:t>
            </a:fld>
            <a:endParaRPr lang="fr-FR"/>
          </a:p>
        </p:txBody>
      </p:sp>
      <p:sp>
        <p:nvSpPr>
          <p:cNvPr id="5" name="Rectangle 4">
            <a:extLst>
              <a:ext uri="{FF2B5EF4-FFF2-40B4-BE49-F238E27FC236}">
                <a16:creationId xmlns:a16="http://schemas.microsoft.com/office/drawing/2014/main" id="{E54B1355-BAB7-F25D-24FD-CA2B67DFBB76}"/>
              </a:ext>
            </a:extLst>
          </p:cNvPr>
          <p:cNvSpPr/>
          <p:nvPr userDrawn="1"/>
        </p:nvSpPr>
        <p:spPr>
          <a:xfrm>
            <a:off x="0" y="530578"/>
            <a:ext cx="270933" cy="1066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9641B5A1-0C0B-7683-7EEF-764FE8ED7CFC}"/>
              </a:ext>
              <a:ext uri="{C183D7F6-B498-43B3-948B-1728B52AA6E4}">
                <adec:decorative xmlns:adec="http://schemas.microsoft.com/office/drawing/2017/decorative" val="1"/>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0" y="6485142"/>
            <a:ext cx="554060" cy="372858"/>
          </a:xfrm>
          <a:prstGeom prst="rect">
            <a:avLst/>
          </a:prstGeom>
          <a:noFill/>
        </p:spPr>
      </p:pic>
      <p:pic>
        <p:nvPicPr>
          <p:cNvPr id="7" name="Image 6" descr="Une image contenant Police, Graphique, logo, graphisme&#10;&#10;Le contenu généré par l’IA peut être incorrect.">
            <a:extLst>
              <a:ext uri="{FF2B5EF4-FFF2-40B4-BE49-F238E27FC236}">
                <a16:creationId xmlns:a16="http://schemas.microsoft.com/office/drawing/2014/main" id="{7229AD48-E8A1-0DE4-EF54-F07794CF79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58300" y="6511126"/>
            <a:ext cx="1638029" cy="320890"/>
          </a:xfrm>
          <a:prstGeom prst="rect">
            <a:avLst/>
          </a:prstGeom>
          <a:noFill/>
        </p:spPr>
      </p:pic>
    </p:spTree>
    <p:extLst>
      <p:ext uri="{BB962C8B-B14F-4D97-AF65-F5344CB8AC3E}">
        <p14:creationId xmlns:p14="http://schemas.microsoft.com/office/powerpoint/2010/main" val="316706646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EF25B6-99A9-E3D7-9045-77110464863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6D79C38-5B1C-F7E2-DFF4-D9441B11B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01D1F5F-3843-0944-7DB1-87DBD1793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64DD52-8114-A6F0-7FED-D8A0C23CBB05}"/>
              </a:ext>
            </a:extLst>
          </p:cNvPr>
          <p:cNvSpPr>
            <a:spLocks noGrp="1"/>
          </p:cNvSpPr>
          <p:nvPr>
            <p:ph type="dt" sz="half" idx="10"/>
          </p:nvPr>
        </p:nvSpPr>
        <p:spPr/>
        <p:txBody>
          <a:bodyPr/>
          <a:lstStyle/>
          <a:p>
            <a:fld id="{7A859210-DA19-40EF-8E78-8FA8A795A914}" type="datetimeFigureOut">
              <a:rPr lang="fr-FR" smtClean="0"/>
              <a:t>03/10/2025</a:t>
            </a:fld>
            <a:endParaRPr lang="fr-FR"/>
          </a:p>
        </p:txBody>
      </p:sp>
      <p:sp>
        <p:nvSpPr>
          <p:cNvPr id="6" name="Espace réservé du pied de page 5">
            <a:extLst>
              <a:ext uri="{FF2B5EF4-FFF2-40B4-BE49-F238E27FC236}">
                <a16:creationId xmlns:a16="http://schemas.microsoft.com/office/drawing/2014/main" id="{98578866-F1E1-E456-9760-7C9F6EA5AF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7D54F4-F88F-0D21-8256-419129648254}"/>
              </a:ext>
            </a:extLst>
          </p:cNvPr>
          <p:cNvSpPr>
            <a:spLocks noGrp="1"/>
          </p:cNvSpPr>
          <p:nvPr>
            <p:ph type="sldNum" sz="quarter" idx="12"/>
          </p:nvPr>
        </p:nvSpPr>
        <p:spPr/>
        <p:txBody>
          <a:bodyPr/>
          <a:lstStyle/>
          <a:p>
            <a:fld id="{2E12CFF1-E198-4524-86B2-F442B98BF2E1}" type="slidenum">
              <a:rPr lang="fr-FR" smtClean="0"/>
              <a:t>‹N°›</a:t>
            </a:fld>
            <a:endParaRPr lang="fr-FR"/>
          </a:p>
        </p:txBody>
      </p:sp>
    </p:spTree>
    <p:extLst>
      <p:ext uri="{BB962C8B-B14F-4D97-AF65-F5344CB8AC3E}">
        <p14:creationId xmlns:p14="http://schemas.microsoft.com/office/powerpoint/2010/main" val="360567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80E0EC-6D62-E629-5DE5-FF9C0D4666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3A01119-DAD0-EBEF-4D20-3C548471E4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04139B5-9445-9B35-99D3-AA732DDFE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088FA6E-089F-1152-DC0C-A7CE4A9EFB22}"/>
              </a:ext>
            </a:extLst>
          </p:cNvPr>
          <p:cNvSpPr>
            <a:spLocks noGrp="1"/>
          </p:cNvSpPr>
          <p:nvPr>
            <p:ph type="dt" sz="half" idx="10"/>
          </p:nvPr>
        </p:nvSpPr>
        <p:spPr/>
        <p:txBody>
          <a:bodyPr/>
          <a:lstStyle/>
          <a:p>
            <a:fld id="{7A859210-DA19-40EF-8E78-8FA8A795A914}" type="datetimeFigureOut">
              <a:rPr lang="fr-FR" smtClean="0"/>
              <a:t>03/10/2025</a:t>
            </a:fld>
            <a:endParaRPr lang="fr-FR"/>
          </a:p>
        </p:txBody>
      </p:sp>
      <p:sp>
        <p:nvSpPr>
          <p:cNvPr id="6" name="Espace réservé du pied de page 5">
            <a:extLst>
              <a:ext uri="{FF2B5EF4-FFF2-40B4-BE49-F238E27FC236}">
                <a16:creationId xmlns:a16="http://schemas.microsoft.com/office/drawing/2014/main" id="{5AF7BDEA-864B-F921-6A7B-ECE54B5CDE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2D50885-2EEE-32A1-01E2-E1B43F381637}"/>
              </a:ext>
            </a:extLst>
          </p:cNvPr>
          <p:cNvSpPr>
            <a:spLocks noGrp="1"/>
          </p:cNvSpPr>
          <p:nvPr>
            <p:ph type="sldNum" sz="quarter" idx="12"/>
          </p:nvPr>
        </p:nvSpPr>
        <p:spPr/>
        <p:txBody>
          <a:bodyPr/>
          <a:lstStyle/>
          <a:p>
            <a:fld id="{2E12CFF1-E198-4524-86B2-F442B98BF2E1}" type="slidenum">
              <a:rPr lang="fr-FR" smtClean="0"/>
              <a:t>‹N°›</a:t>
            </a:fld>
            <a:endParaRPr lang="fr-FR"/>
          </a:p>
        </p:txBody>
      </p:sp>
    </p:spTree>
    <p:extLst>
      <p:ext uri="{BB962C8B-B14F-4D97-AF65-F5344CB8AC3E}">
        <p14:creationId xmlns:p14="http://schemas.microsoft.com/office/powerpoint/2010/main" val="261028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1184AC8-4DFE-AF37-8346-149E4E632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35D4178-CC60-AF07-F017-2CDBFF717B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51C8A1-E252-6C0A-1F5B-B689D7257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859210-DA19-40EF-8E78-8FA8A795A914}" type="datetimeFigureOut">
              <a:rPr lang="fr-FR" smtClean="0"/>
              <a:t>03/10/2025</a:t>
            </a:fld>
            <a:endParaRPr lang="fr-FR"/>
          </a:p>
        </p:txBody>
      </p:sp>
      <p:sp>
        <p:nvSpPr>
          <p:cNvPr id="5" name="Espace réservé du pied de page 4">
            <a:extLst>
              <a:ext uri="{FF2B5EF4-FFF2-40B4-BE49-F238E27FC236}">
                <a16:creationId xmlns:a16="http://schemas.microsoft.com/office/drawing/2014/main" id="{B5803F4C-3473-7E18-4DC3-0BA656F1F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B348722-1954-58E5-4274-4A48E65F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12CFF1-E198-4524-86B2-F442B98BF2E1}" type="slidenum">
              <a:rPr lang="fr-FR" smtClean="0"/>
              <a:t>‹N°›</a:t>
            </a:fld>
            <a:endParaRPr lang="fr-FR"/>
          </a:p>
        </p:txBody>
      </p:sp>
    </p:spTree>
    <p:extLst>
      <p:ext uri="{BB962C8B-B14F-4D97-AF65-F5344CB8AC3E}">
        <p14:creationId xmlns:p14="http://schemas.microsoft.com/office/powerpoint/2010/main" val="2436607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4/relationships/chartEx" Target="../charts/chartEx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2.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14/relationships/chartEx" Target="../charts/chartEx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microsoft.com/office/2014/relationships/chartEx" Target="../charts/chartEx4.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6.xml"/><Relationship Id="rId7"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slide" Target="slide12.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mailto:lisechorques@yahoo.fr" TargetMode="External"/><Relationship Id="rId2" Type="http://schemas.openxmlformats.org/officeDocument/2006/relationships/hyperlink" Target="mailto:sonia.bonnet.bernard@a2ef.fr" TargetMode="Externa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hyperlink" Target="https://www.efrag.org/en/financial-reporting/about-connectivity#connectivitydeliverabl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anc.gouv.fr/files/anc/files/4_Durabilit%C3%A9/Ressources%20P%C3%A9dagogiques/Liens-entre-les-etats-financiers-et-de-durabilite-sur-le-climat---Contribution-de-l-ANC-a-la-reflexion---202502.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AF2DF13D-4D92-9425-F983-3939EC555922}"/>
              </a:ext>
            </a:extLst>
          </p:cNvPr>
          <p:cNvSpPr>
            <a:spLocks noGrp="1"/>
          </p:cNvSpPr>
          <p:nvPr>
            <p:ph type="ctrTitle"/>
          </p:nvPr>
        </p:nvSpPr>
        <p:spPr>
          <a:xfrm>
            <a:off x="5775961" y="962526"/>
            <a:ext cx="5384800" cy="3210689"/>
          </a:xfrm>
        </p:spPr>
        <p:txBody>
          <a:bodyPr anchor="b">
            <a:normAutofit/>
          </a:bodyPr>
          <a:lstStyle/>
          <a:p>
            <a:pPr algn="l"/>
            <a:r>
              <a:rPr lang="fr-FR" sz="5600" b="1"/>
              <a:t>OBSERVATIONS SUR LA CONNECTIVITE</a:t>
            </a:r>
            <a:br>
              <a:rPr lang="fr-FR" sz="5600"/>
            </a:br>
            <a:endParaRPr lang="fr-FR" sz="5600"/>
          </a:p>
        </p:txBody>
      </p:sp>
      <p:sp>
        <p:nvSpPr>
          <p:cNvPr id="5" name="Sous-titre 4">
            <a:extLst>
              <a:ext uri="{FF2B5EF4-FFF2-40B4-BE49-F238E27FC236}">
                <a16:creationId xmlns:a16="http://schemas.microsoft.com/office/drawing/2014/main" id="{97C8CC54-9978-D57E-2FC1-F747D9965D58}"/>
              </a:ext>
            </a:extLst>
          </p:cNvPr>
          <p:cNvSpPr>
            <a:spLocks noGrp="1"/>
          </p:cNvSpPr>
          <p:nvPr>
            <p:ph type="subTitle" idx="1"/>
          </p:nvPr>
        </p:nvSpPr>
        <p:spPr>
          <a:xfrm>
            <a:off x="5775961" y="4269462"/>
            <a:ext cx="4048760" cy="1095017"/>
          </a:xfrm>
        </p:spPr>
        <p:txBody>
          <a:bodyPr anchor="t">
            <a:normAutofit fontScale="92500"/>
          </a:bodyPr>
          <a:lstStyle/>
          <a:p>
            <a:pPr algn="l"/>
            <a:r>
              <a:rPr lang="fr-FR"/>
              <a:t>Analyse croisée entre les premiers rapports de durabilité et les rapports financiers</a:t>
            </a:r>
            <a:endParaRPr lang="fr-FR" sz="2000"/>
          </a:p>
        </p:txBody>
      </p:sp>
      <p:pic>
        <p:nvPicPr>
          <p:cNvPr id="7" name="Image 6" descr="Une image contenant Police, Graphique, logo, graphisme&#10;&#10;Le contenu généré par l’IA peut être incorrect.">
            <a:extLst>
              <a:ext uri="{FF2B5EF4-FFF2-40B4-BE49-F238E27FC236}">
                <a16:creationId xmlns:a16="http://schemas.microsoft.com/office/drawing/2014/main" id="{E08DE073-D9AF-A008-29B3-AFC31A167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96558" y="1919239"/>
            <a:ext cx="3510140" cy="687636"/>
          </a:xfrm>
          <a:prstGeom prst="rect">
            <a:avLst/>
          </a:prstGeom>
          <a:noFill/>
        </p:spPr>
      </p:pic>
      <p:pic>
        <p:nvPicPr>
          <p:cNvPr id="2" name="Image 1">
            <a:extLst>
              <a:ext uri="{FF2B5EF4-FFF2-40B4-BE49-F238E27FC236}">
                <a16:creationId xmlns:a16="http://schemas.microsoft.com/office/drawing/2014/main" id="{2D93F979-D054-B9EA-F06D-CE274E1C36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3662" y="3426816"/>
            <a:ext cx="2339081" cy="1403448"/>
          </a:xfrm>
          <a:prstGeom prst="rect">
            <a:avLst/>
          </a:prstGeom>
        </p:spPr>
      </p:pic>
    </p:spTree>
    <p:extLst>
      <p:ext uri="{BB962C8B-B14F-4D97-AF65-F5344CB8AC3E}">
        <p14:creationId xmlns:p14="http://schemas.microsoft.com/office/powerpoint/2010/main" val="294168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E0B59D-B93E-4233-B270-9B1D58E2BEE9}"/>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3A466AE5-CB50-E341-3F4C-C50270EBCA20}"/>
              </a:ext>
            </a:extLst>
          </p:cNvPr>
          <p:cNvSpPr txBox="1"/>
          <p:nvPr/>
        </p:nvSpPr>
        <p:spPr>
          <a:xfrm>
            <a:off x="494982" y="564187"/>
            <a:ext cx="5493657" cy="830997"/>
          </a:xfrm>
          <a:prstGeom prst="rect">
            <a:avLst/>
          </a:prstGeom>
          <a:noFill/>
        </p:spPr>
        <p:txBody>
          <a:bodyPr wrap="square" rtlCol="0">
            <a:spAutoFit/>
          </a:bodyPr>
          <a:lstStyle/>
          <a:p>
            <a:r>
              <a:rPr lang="fr-FR" sz="2400" b="1"/>
              <a:t>MODALITES DE CONSTRUCTION DES RAPPORTS</a:t>
            </a:r>
          </a:p>
        </p:txBody>
      </p:sp>
      <p:sp>
        <p:nvSpPr>
          <p:cNvPr id="3" name="ZoneTexte 2">
            <a:extLst>
              <a:ext uri="{FF2B5EF4-FFF2-40B4-BE49-F238E27FC236}">
                <a16:creationId xmlns:a16="http://schemas.microsoft.com/office/drawing/2014/main" id="{426E51FB-3890-8C43-2AB7-6EADCB43E68D}"/>
              </a:ext>
            </a:extLst>
          </p:cNvPr>
          <p:cNvSpPr txBox="1"/>
          <p:nvPr/>
        </p:nvSpPr>
        <p:spPr>
          <a:xfrm>
            <a:off x="494982" y="1323169"/>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Audit</a:t>
            </a:r>
          </a:p>
        </p:txBody>
      </p:sp>
      <p:sp>
        <p:nvSpPr>
          <p:cNvPr id="4" name="ZoneTexte 3">
            <a:extLst>
              <a:ext uri="{FF2B5EF4-FFF2-40B4-BE49-F238E27FC236}">
                <a16:creationId xmlns:a16="http://schemas.microsoft.com/office/drawing/2014/main" id="{3A79BFCC-D1FA-642C-7455-563049A99369}"/>
              </a:ext>
            </a:extLst>
          </p:cNvPr>
          <p:cNvSpPr txBox="1"/>
          <p:nvPr/>
        </p:nvSpPr>
        <p:spPr>
          <a:xfrm>
            <a:off x="344411" y="2154166"/>
            <a:ext cx="5766636" cy="2084801"/>
          </a:xfrm>
          <a:prstGeom prst="rect">
            <a:avLst/>
          </a:prstGeom>
          <a:noFill/>
        </p:spPr>
        <p:txBody>
          <a:bodyPr wrap="square" lIns="91440" tIns="45720" rIns="91440" bIns="45720" anchor="t">
            <a:spAutoFit/>
          </a:bodyPr>
          <a:lstStyle/>
          <a:p>
            <a:pPr algn="just">
              <a:lnSpc>
                <a:spcPct val="120000"/>
              </a:lnSpc>
            </a:pPr>
            <a:r>
              <a:rPr lang="fr-FR" sz="1400" b="1" dirty="0">
                <a:latin typeface="Aptos" panose="020B0004020202020204" pitchFamily="34" charset="0"/>
                <a:cs typeface="Arial" panose="020B0604020202020204" pitchFamily="34" charset="0"/>
              </a:rPr>
              <a:t>Tous les rapports conformes à la CSRD étudiés dans ce rapport ont été certifiés</a:t>
            </a:r>
            <a:r>
              <a:rPr lang="fr-FR" sz="1400" dirty="0">
                <a:latin typeface="Aptos" panose="020B0004020202020204" pitchFamily="34" charset="0"/>
                <a:cs typeface="Arial" panose="020B0604020202020204" pitchFamily="34" charset="0"/>
              </a:rPr>
              <a:t> par un ou plusieurs auditeurs.</a:t>
            </a:r>
          </a:p>
          <a:p>
            <a:pPr algn="just">
              <a:lnSpc>
                <a:spcPct val="120000"/>
              </a:lnSpc>
            </a:pPr>
            <a:endParaRPr lang="fr-FR" sz="1400" dirty="0">
              <a:latin typeface="Aptos" panose="020B0004020202020204" pitchFamily="34" charset="0"/>
              <a:cs typeface="Arial" panose="020B0604020202020204" pitchFamily="34" charset="0"/>
            </a:endParaRPr>
          </a:p>
          <a:p>
            <a:pPr algn="just">
              <a:lnSpc>
                <a:spcPct val="120000"/>
              </a:lnSpc>
            </a:pPr>
            <a:r>
              <a:rPr lang="fr-FR" sz="1400" dirty="0">
                <a:latin typeface="Aptos"/>
                <a:cs typeface="Arial"/>
              </a:rPr>
              <a:t>On observe que les auditeurs étaient (dans 100% des cas) une grande firme d’audit, aucun Organisme Tiers Indépendant n’ayant été retenu dans les entreprises de l’échantillon pour cette première année de publication. </a:t>
            </a:r>
          </a:p>
          <a:p>
            <a:pPr algn="just">
              <a:lnSpc>
                <a:spcPct val="120000"/>
              </a:lnSpc>
              <a:spcAft>
                <a:spcPts val="400"/>
              </a:spcAft>
              <a:buNone/>
            </a:pPr>
            <a:endParaRPr lang="fr-FR" sz="1050" dirty="0">
              <a:effectLst/>
              <a:latin typeface="Aptos" panose="020B0004020202020204" pitchFamily="34" charset="0"/>
              <a:ea typeface="Aptos" panose="020B00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F64CB416-18A0-DA1F-4797-7B63F7AA66C4}"/>
              </a:ext>
            </a:extLst>
          </p:cNvPr>
          <p:cNvSpPr txBox="1"/>
          <p:nvPr/>
        </p:nvSpPr>
        <p:spPr>
          <a:xfrm>
            <a:off x="7332006" y="849473"/>
            <a:ext cx="4425594" cy="1552669"/>
          </a:xfrm>
          <a:prstGeom prst="rect">
            <a:avLst/>
          </a:prstGeom>
          <a:noFill/>
        </p:spPr>
        <p:txBody>
          <a:bodyPr wrap="square">
            <a:spAutoFit/>
          </a:bodyPr>
          <a:lstStyle/>
          <a:p>
            <a:pPr algn="just">
              <a:lnSpc>
                <a:spcPct val="120000"/>
              </a:lnSpc>
              <a:buNone/>
            </a:pPr>
            <a:r>
              <a:rPr lang="fr-FR" sz="1600" dirty="0">
                <a:solidFill>
                  <a:schemeClr val="bg1"/>
                </a:solidFill>
                <a:latin typeface="Aptos" panose="020B0004020202020204" pitchFamily="34" charset="0"/>
                <a:cs typeface="Arial" panose="020B0604020202020204" pitchFamily="34" charset="0"/>
              </a:rPr>
              <a:t>On observe également que </a:t>
            </a:r>
            <a:r>
              <a:rPr lang="fr-FR" sz="1600" b="1" dirty="0">
                <a:solidFill>
                  <a:schemeClr val="accent2"/>
                </a:solidFill>
                <a:latin typeface="Aptos" panose="020B0004020202020204" pitchFamily="34" charset="0"/>
                <a:cs typeface="Arial" panose="020B0604020202020204" pitchFamily="34" charset="0"/>
              </a:rPr>
              <a:t>34%</a:t>
            </a:r>
            <a:r>
              <a:rPr lang="fr-FR" sz="1600" dirty="0">
                <a:solidFill>
                  <a:schemeClr val="bg1"/>
                </a:solidFill>
                <a:latin typeface="Aptos" panose="020B0004020202020204" pitchFamily="34" charset="0"/>
                <a:cs typeface="Arial" panose="020B0604020202020204" pitchFamily="34" charset="0"/>
              </a:rPr>
              <a:t> des entreprises ont volontairement eu recours à un </a:t>
            </a:r>
            <a:r>
              <a:rPr lang="fr-FR" sz="1600" b="1" dirty="0" err="1">
                <a:solidFill>
                  <a:schemeClr val="bg1"/>
                </a:solidFill>
                <a:latin typeface="Aptos" panose="020B0004020202020204" pitchFamily="34" charset="0"/>
                <a:cs typeface="Arial" panose="020B0604020202020204" pitchFamily="34" charset="0"/>
              </a:rPr>
              <a:t>co-audit</a:t>
            </a:r>
            <a:r>
              <a:rPr lang="fr-FR" sz="1600" dirty="0">
                <a:solidFill>
                  <a:schemeClr val="bg1"/>
                </a:solidFill>
                <a:latin typeface="Aptos" panose="020B0004020202020204" pitchFamily="34" charset="0"/>
                <a:cs typeface="Arial" panose="020B0604020202020204" pitchFamily="34" charset="0"/>
              </a:rPr>
              <a:t>, ces dernières étant toutes françaises (58% des entreprises françaises ont eu recours à un </a:t>
            </a:r>
            <a:r>
              <a:rPr lang="fr-FR" sz="1600" dirty="0" err="1">
                <a:solidFill>
                  <a:schemeClr val="bg1"/>
                </a:solidFill>
                <a:latin typeface="Aptos" panose="020B0004020202020204" pitchFamily="34" charset="0"/>
                <a:cs typeface="Arial" panose="020B0604020202020204" pitchFamily="34" charset="0"/>
              </a:rPr>
              <a:t>co-audit</a:t>
            </a:r>
            <a:r>
              <a:rPr lang="fr-FR" sz="1600" dirty="0">
                <a:solidFill>
                  <a:schemeClr val="bg1"/>
                </a:solidFill>
                <a:latin typeface="Aptos" panose="020B0004020202020204" pitchFamily="34" charset="0"/>
                <a:cs typeface="Arial" panose="020B0604020202020204" pitchFamily="34" charset="0"/>
              </a:rPr>
              <a:t>). </a:t>
            </a:r>
          </a:p>
        </p:txBody>
      </p:sp>
      <p:sp>
        <p:nvSpPr>
          <p:cNvPr id="18" name="ZoneTexte 17">
            <a:extLst>
              <a:ext uri="{FF2B5EF4-FFF2-40B4-BE49-F238E27FC236}">
                <a16:creationId xmlns:a16="http://schemas.microsoft.com/office/drawing/2014/main" id="{78D4FED6-D6EE-8254-263E-9BCFD38AAE1E}"/>
              </a:ext>
            </a:extLst>
          </p:cNvPr>
          <p:cNvSpPr txBox="1"/>
          <p:nvPr/>
        </p:nvSpPr>
        <p:spPr>
          <a:xfrm>
            <a:off x="344409" y="4284049"/>
            <a:ext cx="5828981" cy="1111586"/>
          </a:xfrm>
          <a:prstGeom prst="rect">
            <a:avLst/>
          </a:prstGeom>
          <a:noFill/>
        </p:spPr>
        <p:txBody>
          <a:bodyPr wrap="square">
            <a:spAutoFit/>
          </a:bodyPr>
          <a:lstStyle>
            <a:defPPr>
              <a:defRPr lang="fr-FR"/>
            </a:defPPr>
            <a:lvl1pPr algn="just">
              <a:lnSpc>
                <a:spcPct val="120000"/>
              </a:lnSpc>
              <a:defRPr sz="1400" b="1">
                <a:latin typeface="Aptos" panose="020B0004020202020204" pitchFamily="34" charset="0"/>
                <a:cs typeface="Arial" panose="020B0604020202020204" pitchFamily="34" charset="0"/>
              </a:defRPr>
            </a:lvl1pPr>
          </a:lstStyle>
          <a:p>
            <a:r>
              <a:rPr lang="fr-FR" b="0" dirty="0"/>
              <a:t>Par ailleurs, </a:t>
            </a:r>
            <a:r>
              <a:rPr lang="fr-FR" dirty="0">
                <a:solidFill>
                  <a:schemeClr val="accent2"/>
                </a:solidFill>
              </a:rPr>
              <a:t>98%</a:t>
            </a:r>
            <a:r>
              <a:rPr lang="fr-FR" b="0" dirty="0"/>
              <a:t> des entreprises ont confié l’audit du rapport de durabilité au même commissaire aux comptes que celui auditant les états financiers. </a:t>
            </a:r>
          </a:p>
          <a:p>
            <a:endParaRPr lang="fr-FR" dirty="0"/>
          </a:p>
        </p:txBody>
      </p:sp>
      <p:sp>
        <p:nvSpPr>
          <p:cNvPr id="5" name="Espace réservé du numéro de diapositive 4">
            <a:extLst>
              <a:ext uri="{FF2B5EF4-FFF2-40B4-BE49-F238E27FC236}">
                <a16:creationId xmlns:a16="http://schemas.microsoft.com/office/drawing/2014/main" id="{0E41A6CF-2C27-D9E5-D54D-B762C86D8957}"/>
              </a:ext>
            </a:extLst>
          </p:cNvPr>
          <p:cNvSpPr>
            <a:spLocks noGrp="1"/>
          </p:cNvSpPr>
          <p:nvPr>
            <p:ph type="sldNum" sz="quarter" idx="12"/>
          </p:nvPr>
        </p:nvSpPr>
        <p:spPr/>
        <p:txBody>
          <a:bodyPr/>
          <a:lstStyle/>
          <a:p>
            <a:fld id="{2E12CFF1-E198-4524-86B2-F442B98BF2E1}" type="slidenum">
              <a:rPr lang="fr-FR" smtClean="0"/>
              <a:t>10</a:t>
            </a:fld>
            <a:endParaRPr lang="fr-FR"/>
          </a:p>
        </p:txBody>
      </p:sp>
      <p:pic>
        <p:nvPicPr>
          <p:cNvPr id="8" name="Image 7">
            <a:extLst>
              <a:ext uri="{FF2B5EF4-FFF2-40B4-BE49-F238E27FC236}">
                <a16:creationId xmlns:a16="http://schemas.microsoft.com/office/drawing/2014/main" id="{07285E9F-7F1C-9C45-C84E-CF4CF932BC3C}"/>
              </a:ext>
            </a:extLst>
          </p:cNvPr>
          <p:cNvPicPr>
            <a:picLocks noChangeAspect="1"/>
          </p:cNvPicPr>
          <p:nvPr/>
        </p:nvPicPr>
        <p:blipFill>
          <a:blip r:embed="rId2"/>
          <a:stretch>
            <a:fillRect/>
          </a:stretch>
        </p:blipFill>
        <p:spPr>
          <a:xfrm>
            <a:off x="7430534" y="2972560"/>
            <a:ext cx="4327066" cy="2650639"/>
          </a:xfrm>
          <a:prstGeom prst="rect">
            <a:avLst/>
          </a:prstGeom>
        </p:spPr>
      </p:pic>
    </p:spTree>
    <p:extLst>
      <p:ext uri="{BB962C8B-B14F-4D97-AF65-F5344CB8AC3E}">
        <p14:creationId xmlns:p14="http://schemas.microsoft.com/office/powerpoint/2010/main" val="312065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40FB26-82FB-53E0-6667-ADCC35C8EB45}"/>
              </a:ext>
            </a:extLst>
          </p:cNvPr>
          <p:cNvSpPr txBox="1"/>
          <p:nvPr/>
        </p:nvSpPr>
        <p:spPr>
          <a:xfrm>
            <a:off x="494982" y="564187"/>
            <a:ext cx="5493657" cy="830997"/>
          </a:xfrm>
          <a:prstGeom prst="rect">
            <a:avLst/>
          </a:prstGeom>
          <a:noFill/>
        </p:spPr>
        <p:txBody>
          <a:bodyPr wrap="square" rtlCol="0">
            <a:spAutoFit/>
          </a:bodyPr>
          <a:lstStyle/>
          <a:p>
            <a:r>
              <a:rPr lang="fr-FR" sz="2400" b="1"/>
              <a:t>MODALITES DE CONSTRUCTION DES RAPPORTS</a:t>
            </a:r>
          </a:p>
        </p:txBody>
      </p:sp>
      <p:sp>
        <p:nvSpPr>
          <p:cNvPr id="3" name="ZoneTexte 2">
            <a:extLst>
              <a:ext uri="{FF2B5EF4-FFF2-40B4-BE49-F238E27FC236}">
                <a16:creationId xmlns:a16="http://schemas.microsoft.com/office/drawing/2014/main" id="{DD4105BF-FF6D-5ABB-0732-EBC8E3233E50}"/>
              </a:ext>
            </a:extLst>
          </p:cNvPr>
          <p:cNvSpPr txBox="1"/>
          <p:nvPr/>
        </p:nvSpPr>
        <p:spPr>
          <a:xfrm>
            <a:off x="494982" y="1323169"/>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DMA (analyse de double matérialité)</a:t>
            </a:r>
          </a:p>
        </p:txBody>
      </p:sp>
      <p:sp>
        <p:nvSpPr>
          <p:cNvPr id="4" name="Rectangle 3">
            <a:extLst>
              <a:ext uri="{FF2B5EF4-FFF2-40B4-BE49-F238E27FC236}">
                <a16:creationId xmlns:a16="http://schemas.microsoft.com/office/drawing/2014/main" id="{716BFEF4-BADE-A3EC-6F77-98FFB496554A}"/>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98847C22-50DC-8DEB-EDF8-6757779F295B}"/>
              </a:ext>
            </a:extLst>
          </p:cNvPr>
          <p:cNvSpPr txBox="1"/>
          <p:nvPr/>
        </p:nvSpPr>
        <p:spPr>
          <a:xfrm>
            <a:off x="329364" y="1910111"/>
            <a:ext cx="6382936" cy="3969805"/>
          </a:xfrm>
          <a:prstGeom prst="rect">
            <a:avLst/>
          </a:prstGeom>
          <a:noFill/>
        </p:spPr>
        <p:txBody>
          <a:bodyPr wrap="square">
            <a:spAutoFit/>
          </a:bodyPr>
          <a:lstStyle/>
          <a:p>
            <a:pPr algn="just">
              <a:lnSpc>
                <a:spcPct val="120000"/>
              </a:lnSpc>
              <a:buNone/>
            </a:pPr>
            <a:r>
              <a:rPr lang="fr-FR" sz="1400" dirty="0">
                <a:latin typeface="Aptos" panose="020B0004020202020204" pitchFamily="34" charset="0"/>
                <a:cs typeface="Arial" panose="020B0604020202020204" pitchFamily="34" charset="0"/>
              </a:rPr>
              <a:t>Si toutes les entreprises ont réalisé une analyse de double matérialité, seules 23% ont présenté une matrice dans leur rapport. On observe cependant que 39% des entreprises françaises ont publié une matrice, contre 10% seulement des entreprises allemandes étudiées.</a:t>
            </a:r>
          </a:p>
          <a:p>
            <a:pPr algn="just">
              <a:lnSpc>
                <a:spcPct val="120000"/>
              </a:lnSpc>
              <a:buNone/>
            </a:pPr>
            <a:endParaRPr lang="fr-FR" sz="1400" dirty="0">
              <a:latin typeface="Aptos" panose="020B0004020202020204" pitchFamily="34" charset="0"/>
              <a:cs typeface="Arial" panose="020B0604020202020204" pitchFamily="34" charset="0"/>
            </a:endParaRPr>
          </a:p>
          <a:p>
            <a:pPr algn="just">
              <a:lnSpc>
                <a:spcPct val="120000"/>
              </a:lnSpc>
              <a:spcAft>
                <a:spcPts val="600"/>
              </a:spcAft>
              <a:buNone/>
            </a:pPr>
            <a:r>
              <a:rPr lang="fr-FR" sz="1400" dirty="0">
                <a:latin typeface="Aptos" panose="020B0004020202020204" pitchFamily="34" charset="0"/>
                <a:cs typeface="Arial" panose="020B0604020202020204" pitchFamily="34" charset="0"/>
              </a:rPr>
              <a:t>Parmi celles qui ont présenté une matrice, on note par ailleurs une forte disparité dans leur construction :  </a:t>
            </a:r>
          </a:p>
          <a:p>
            <a:pPr marL="342900" lvl="0" indent="-342900" algn="just">
              <a:lnSpc>
                <a:spcPct val="120000"/>
              </a:lnSpc>
              <a:spcAft>
                <a:spcPts val="600"/>
              </a:spcAft>
              <a:buClr>
                <a:srgbClr val="00B0F0"/>
              </a:buClr>
              <a:buFont typeface="Wingdings" panose="05000000000000000000" pitchFamily="2" charset="2"/>
              <a:buChar char=""/>
            </a:pPr>
            <a:r>
              <a:rPr lang="fr-FR" sz="1400" dirty="0">
                <a:latin typeface="Aptos" panose="020B0004020202020204" pitchFamily="34" charset="0"/>
                <a:cs typeface="Arial" panose="020B0604020202020204" pitchFamily="34" charset="0"/>
              </a:rPr>
              <a:t>71% présentent des enjeux matériels, sans nécessairement distinguer leur lien avec les Impacts, Risques et Opportunités. </a:t>
            </a:r>
          </a:p>
          <a:p>
            <a:pPr marL="342900" lvl="0" indent="-342900" algn="just">
              <a:lnSpc>
                <a:spcPct val="120000"/>
              </a:lnSpc>
              <a:spcAft>
                <a:spcPts val="600"/>
              </a:spcAft>
              <a:buClr>
                <a:srgbClr val="00B0F0"/>
              </a:buClr>
              <a:buFont typeface="Wingdings" panose="05000000000000000000" pitchFamily="2" charset="2"/>
              <a:buChar char=""/>
            </a:pPr>
            <a:r>
              <a:rPr lang="fr-FR" sz="1400" dirty="0">
                <a:latin typeface="Aptos" panose="020B0004020202020204" pitchFamily="34" charset="0"/>
                <a:cs typeface="Arial" panose="020B0604020202020204" pitchFamily="34" charset="0"/>
              </a:rPr>
              <a:t>Certaines intègrent à la fois des enjeux et les </a:t>
            </a:r>
            <a:r>
              <a:rPr lang="fr-FR" sz="1400" dirty="0" err="1">
                <a:latin typeface="Aptos" panose="020B0004020202020204" pitchFamily="34" charset="0"/>
                <a:cs typeface="Arial" panose="020B0604020202020204" pitchFamily="34" charset="0"/>
              </a:rPr>
              <a:t>IROs</a:t>
            </a:r>
            <a:r>
              <a:rPr lang="fr-FR" sz="1400" dirty="0">
                <a:latin typeface="Aptos" panose="020B0004020202020204" pitchFamily="34" charset="0"/>
                <a:cs typeface="Arial" panose="020B0604020202020204" pitchFamily="34" charset="0"/>
              </a:rPr>
              <a:t> associés, apportant une vision plus complète. </a:t>
            </a:r>
          </a:p>
          <a:p>
            <a:pPr marL="342900" lvl="0" indent="-342900" algn="just">
              <a:lnSpc>
                <a:spcPct val="120000"/>
              </a:lnSpc>
              <a:buClr>
                <a:srgbClr val="00B0F0"/>
              </a:buClr>
              <a:buFont typeface="Wingdings" panose="05000000000000000000" pitchFamily="2" charset="2"/>
              <a:buChar char=""/>
            </a:pPr>
            <a:r>
              <a:rPr lang="fr-FR" sz="1400" dirty="0">
                <a:latin typeface="Aptos" panose="020B0004020202020204" pitchFamily="34" charset="0"/>
                <a:cs typeface="Arial" panose="020B0604020202020204" pitchFamily="34" charset="0"/>
              </a:rPr>
              <a:t>Très peu d’entreprises ont choisi de présenter uniquement les </a:t>
            </a:r>
            <a:r>
              <a:rPr lang="fr-FR" sz="1400" dirty="0" err="1">
                <a:latin typeface="Aptos" panose="020B0004020202020204" pitchFamily="34" charset="0"/>
                <a:cs typeface="Arial" panose="020B0604020202020204" pitchFamily="34" charset="0"/>
              </a:rPr>
              <a:t>IROs</a:t>
            </a:r>
            <a:r>
              <a:rPr lang="fr-FR" sz="1400" dirty="0">
                <a:latin typeface="Aptos" panose="020B0004020202020204" pitchFamily="34" charset="0"/>
                <a:cs typeface="Arial" panose="020B0604020202020204" pitchFamily="34" charset="0"/>
              </a:rPr>
              <a:t> dans leur matrice. </a:t>
            </a:r>
          </a:p>
          <a:p>
            <a:pPr algn="just">
              <a:lnSpc>
                <a:spcPct val="120000"/>
              </a:lnSpc>
              <a:spcAft>
                <a:spcPts val="400"/>
              </a:spcAft>
              <a:buNone/>
            </a:pPr>
            <a:endParaRPr lang="fr-FR" sz="1200" dirty="0">
              <a:effectLst/>
              <a:latin typeface="Aptos" panose="020B0004020202020204" pitchFamily="34" charset="0"/>
              <a:ea typeface="Aptos" panose="020B00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AB19F82B-C9C9-DB43-A027-2F5D303DA0CD}"/>
              </a:ext>
            </a:extLst>
          </p:cNvPr>
          <p:cNvSpPr>
            <a:spLocks noGrp="1"/>
          </p:cNvSpPr>
          <p:nvPr>
            <p:ph type="sldNum" sz="quarter" idx="12"/>
          </p:nvPr>
        </p:nvSpPr>
        <p:spPr/>
        <p:txBody>
          <a:bodyPr/>
          <a:lstStyle/>
          <a:p>
            <a:fld id="{2E12CFF1-E198-4524-86B2-F442B98BF2E1}" type="slidenum">
              <a:rPr lang="fr-FR" smtClean="0"/>
              <a:t>11</a:t>
            </a:fld>
            <a:endParaRPr lang="fr-FR"/>
          </a:p>
        </p:txBody>
      </p:sp>
      <p:sp>
        <p:nvSpPr>
          <p:cNvPr id="8" name="ZoneTexte 7">
            <a:extLst>
              <a:ext uri="{FF2B5EF4-FFF2-40B4-BE49-F238E27FC236}">
                <a16:creationId xmlns:a16="http://schemas.microsoft.com/office/drawing/2014/main" id="{5A62116C-5819-A5A2-1FEE-74C95B93AD9E}"/>
              </a:ext>
            </a:extLst>
          </p:cNvPr>
          <p:cNvSpPr txBox="1"/>
          <p:nvPr/>
        </p:nvSpPr>
        <p:spPr>
          <a:xfrm>
            <a:off x="7332006" y="849473"/>
            <a:ext cx="4425594" cy="1257204"/>
          </a:xfrm>
          <a:prstGeom prst="rect">
            <a:avLst/>
          </a:prstGeom>
          <a:noFill/>
        </p:spPr>
        <p:txBody>
          <a:bodyPr wrap="square">
            <a:spAutoFit/>
          </a:bodyPr>
          <a:lstStyle/>
          <a:p>
            <a:pPr algn="just">
              <a:lnSpc>
                <a:spcPct val="120000"/>
              </a:lnSpc>
              <a:buNone/>
            </a:pPr>
            <a:r>
              <a:rPr lang="fr-FR" sz="1600" dirty="0">
                <a:solidFill>
                  <a:schemeClr val="bg1"/>
                </a:solidFill>
                <a:latin typeface="Aptos" panose="020B0004020202020204" pitchFamily="34" charset="0"/>
                <a:cs typeface="Arial" panose="020B0604020202020204" pitchFamily="34" charset="0"/>
              </a:rPr>
              <a:t>Concernant l’identification des IRO, on constate que les impacts négatifs et risques financiers sont prépondérants par rapport aux impacts positifs et opportunités. </a:t>
            </a:r>
          </a:p>
        </p:txBody>
      </p:sp>
      <p:sp>
        <p:nvSpPr>
          <p:cNvPr id="9" name="ZoneTexte 8">
            <a:extLst>
              <a:ext uri="{FF2B5EF4-FFF2-40B4-BE49-F238E27FC236}">
                <a16:creationId xmlns:a16="http://schemas.microsoft.com/office/drawing/2014/main" id="{4D32D192-57F1-632F-C402-BF00FDB5A762}"/>
              </a:ext>
            </a:extLst>
          </p:cNvPr>
          <p:cNvSpPr txBox="1"/>
          <p:nvPr/>
        </p:nvSpPr>
        <p:spPr>
          <a:xfrm>
            <a:off x="7136636" y="5503799"/>
            <a:ext cx="4816333" cy="830997"/>
          </a:xfrm>
          <a:prstGeom prst="rect">
            <a:avLst/>
          </a:prstGeom>
          <a:noFill/>
        </p:spPr>
        <p:txBody>
          <a:bodyPr wrap="square">
            <a:spAutoFit/>
          </a:bodyPr>
          <a:lstStyle/>
          <a:p>
            <a:pPr algn="just"/>
            <a:r>
              <a:rPr lang="fr-FR" sz="1200" dirty="0">
                <a:solidFill>
                  <a:schemeClr val="bg1"/>
                </a:solidFill>
              </a:rPr>
              <a:t>On notera cependant quelques comportements différenciés selon les pays d’implémentation des entreprises : la France présente un taux important de Risques (avec les Pays Bas) et d’Opportunités et un taux parmi les plus faibles d’Impacts négatifs et positifs.</a:t>
            </a:r>
            <a:endParaRPr lang="fr-FR" sz="1000" dirty="0">
              <a:solidFill>
                <a:schemeClr val="bg1"/>
              </a:solidFill>
            </a:endParaRPr>
          </a:p>
        </p:txBody>
      </p:sp>
      <p:pic>
        <p:nvPicPr>
          <p:cNvPr id="10" name="Image 9">
            <a:extLst>
              <a:ext uri="{FF2B5EF4-FFF2-40B4-BE49-F238E27FC236}">
                <a16:creationId xmlns:a16="http://schemas.microsoft.com/office/drawing/2014/main" id="{641A6543-0763-8FC6-01F8-46FBF79F4A45}"/>
              </a:ext>
            </a:extLst>
          </p:cNvPr>
          <p:cNvPicPr>
            <a:picLocks noChangeAspect="1"/>
          </p:cNvPicPr>
          <p:nvPr/>
        </p:nvPicPr>
        <p:blipFill>
          <a:blip r:embed="rId2"/>
          <a:stretch>
            <a:fillRect/>
          </a:stretch>
        </p:blipFill>
        <p:spPr>
          <a:xfrm>
            <a:off x="7397486" y="2278543"/>
            <a:ext cx="4294632" cy="2702052"/>
          </a:xfrm>
          <a:prstGeom prst="rect">
            <a:avLst/>
          </a:prstGeom>
        </p:spPr>
      </p:pic>
    </p:spTree>
    <p:extLst>
      <p:ext uri="{BB962C8B-B14F-4D97-AF65-F5344CB8AC3E}">
        <p14:creationId xmlns:p14="http://schemas.microsoft.com/office/powerpoint/2010/main" val="88865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58E3E-8EBD-CEE2-C733-E66EE48CF5FC}"/>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478126CD-0649-256A-1437-E148E10C8F51}"/>
              </a:ext>
            </a:extLst>
          </p:cNvPr>
          <p:cNvSpPr txBox="1"/>
          <p:nvPr/>
        </p:nvSpPr>
        <p:spPr>
          <a:xfrm>
            <a:off x="494982" y="564187"/>
            <a:ext cx="5493657" cy="461665"/>
          </a:xfrm>
          <a:prstGeom prst="rect">
            <a:avLst/>
          </a:prstGeom>
          <a:noFill/>
        </p:spPr>
        <p:txBody>
          <a:bodyPr wrap="square" rtlCol="0">
            <a:spAutoFit/>
          </a:bodyPr>
          <a:lstStyle/>
          <a:p>
            <a:r>
              <a:rPr lang="fr-FR" sz="2400" b="1"/>
              <a:t>ANALYSE DES ENJEUX MATERIELS</a:t>
            </a:r>
          </a:p>
        </p:txBody>
      </p:sp>
      <p:sp>
        <p:nvSpPr>
          <p:cNvPr id="3" name="ZoneTexte 2">
            <a:extLst>
              <a:ext uri="{FF2B5EF4-FFF2-40B4-BE49-F238E27FC236}">
                <a16:creationId xmlns:a16="http://schemas.microsoft.com/office/drawing/2014/main" id="{0BDEB064-83B1-2B5B-5535-742A6A04AC78}"/>
              </a:ext>
            </a:extLst>
          </p:cNvPr>
          <p:cNvSpPr txBox="1"/>
          <p:nvPr/>
        </p:nvSpPr>
        <p:spPr>
          <a:xfrm>
            <a:off x="494982" y="1025852"/>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Matérialité des enjeux </a:t>
            </a:r>
          </a:p>
        </p:txBody>
      </p:sp>
      <p:sp>
        <p:nvSpPr>
          <p:cNvPr id="4" name="Rectangle 3">
            <a:extLst>
              <a:ext uri="{FF2B5EF4-FFF2-40B4-BE49-F238E27FC236}">
                <a16:creationId xmlns:a16="http://schemas.microsoft.com/office/drawing/2014/main" id="{0631EED9-074E-0A39-2E01-806321471014}"/>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17BD094E-7AEE-4B24-1E28-0FD9A9869EFF}"/>
              </a:ext>
            </a:extLst>
          </p:cNvPr>
          <p:cNvSpPr txBox="1"/>
          <p:nvPr/>
        </p:nvSpPr>
        <p:spPr>
          <a:xfrm>
            <a:off x="329364" y="2360331"/>
            <a:ext cx="6382936" cy="2110834"/>
          </a:xfrm>
          <a:prstGeom prst="rect">
            <a:avLst/>
          </a:prstGeom>
          <a:noFill/>
        </p:spPr>
        <p:txBody>
          <a:bodyPr wrap="square" lIns="91440" tIns="45720" rIns="91440" bIns="45720" anchor="t">
            <a:spAutoFit/>
          </a:bodyPr>
          <a:lstStyle/>
          <a:p>
            <a:pPr algn="just">
              <a:lnSpc>
                <a:spcPct val="120000"/>
              </a:lnSpc>
              <a:buNone/>
            </a:pPr>
            <a:r>
              <a:rPr lang="fr-FR" sz="1400" dirty="0">
                <a:latin typeface="Aptos" panose="020B0004020202020204" pitchFamily="34" charset="0"/>
                <a:cs typeface="Arial" panose="020B0604020202020204" pitchFamily="34" charset="0"/>
              </a:rPr>
              <a:t>Afin de pouvoir observer l’existence d’une connexion entre les rapports de durabilité et les états financiers, nous avons, dans un premier temps, analysé les enjeux matériels sur lesquels un lien plus fort pouvait être attendu, et laissé de côté les enjeux non matériels.</a:t>
            </a:r>
          </a:p>
          <a:p>
            <a:pPr algn="just">
              <a:lnSpc>
                <a:spcPct val="120000"/>
              </a:lnSpc>
              <a:buNone/>
            </a:pPr>
            <a:endParaRPr lang="fr-FR" sz="1400" dirty="0">
              <a:latin typeface="Aptos" panose="020B0004020202020204" pitchFamily="34" charset="0"/>
              <a:cs typeface="Arial" panose="020B0604020202020204" pitchFamily="34" charset="0"/>
            </a:endParaRPr>
          </a:p>
          <a:p>
            <a:pPr algn="just">
              <a:lnSpc>
                <a:spcPct val="120000"/>
              </a:lnSpc>
            </a:pPr>
            <a:r>
              <a:rPr lang="fr-FR" sz="1400" dirty="0">
                <a:latin typeface="Aptos"/>
                <a:cs typeface="Arial"/>
              </a:rPr>
              <a:t>Les thèmes qui ressortent le plus souvent </a:t>
            </a:r>
            <a:r>
              <a:rPr lang="fr-FR" sz="1400" b="1" dirty="0">
                <a:latin typeface="Aptos"/>
                <a:cs typeface="Arial"/>
              </a:rPr>
              <a:t>comme étant non matériels </a:t>
            </a:r>
            <a:r>
              <a:rPr lang="fr-FR" sz="1400" dirty="0">
                <a:latin typeface="Aptos"/>
                <a:cs typeface="Arial"/>
              </a:rPr>
              <a:t>sont la </a:t>
            </a:r>
            <a:r>
              <a:rPr lang="fr-FR" sz="1400">
                <a:latin typeface="Aptos"/>
                <a:cs typeface="Arial"/>
              </a:rPr>
              <a:t>Biodiversité, les Ressources aquatiques et la Pollution.</a:t>
            </a:r>
          </a:p>
          <a:p>
            <a:pPr algn="just">
              <a:lnSpc>
                <a:spcPct val="120000"/>
              </a:lnSpc>
              <a:spcAft>
                <a:spcPts val="400"/>
              </a:spcAft>
              <a:buNone/>
            </a:pPr>
            <a:endParaRPr lang="fr-FR" sz="1200" dirty="0">
              <a:effectLst/>
              <a:latin typeface="Aptos" panose="020B0004020202020204" pitchFamily="34" charset="0"/>
              <a:ea typeface="Aptos" panose="020B00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AEB172B5-3518-3A76-4DFE-C6F84D3CA559}"/>
              </a:ext>
            </a:extLst>
          </p:cNvPr>
          <p:cNvSpPr>
            <a:spLocks noGrp="1"/>
          </p:cNvSpPr>
          <p:nvPr>
            <p:ph type="sldNum" sz="quarter" idx="12"/>
          </p:nvPr>
        </p:nvSpPr>
        <p:spPr/>
        <p:txBody>
          <a:bodyPr/>
          <a:lstStyle/>
          <a:p>
            <a:fld id="{2E12CFF1-E198-4524-86B2-F442B98BF2E1}" type="slidenum">
              <a:rPr lang="fr-FR" smtClean="0"/>
              <a:t>12</a:t>
            </a:fld>
            <a:endParaRPr lang="fr-FR"/>
          </a:p>
        </p:txBody>
      </p:sp>
      <mc:AlternateContent xmlns:mc="http://schemas.openxmlformats.org/markup-compatibility/2006" xmlns:cx2="http://schemas.microsoft.com/office/drawing/2015/10/21/chartex">
        <mc:Choice Requires="cx2">
          <p:graphicFrame>
            <p:nvGraphicFramePr>
              <p:cNvPr id="10" name="Graphique 9">
                <a:extLst>
                  <a:ext uri="{FF2B5EF4-FFF2-40B4-BE49-F238E27FC236}">
                    <a16:creationId xmlns:a16="http://schemas.microsoft.com/office/drawing/2014/main" id="{4B7AC9CA-B263-9738-DA4D-5B4F22E85A53}"/>
                  </a:ext>
                </a:extLst>
              </p:cNvPr>
              <p:cNvGraphicFramePr/>
              <p:nvPr>
                <p:extLst>
                  <p:ext uri="{D42A27DB-BD31-4B8C-83A1-F6EECF244321}">
                    <p14:modId xmlns:p14="http://schemas.microsoft.com/office/powerpoint/2010/main" val="1542565425"/>
                  </p:ext>
                </p:extLst>
              </p:nvPr>
            </p:nvGraphicFramePr>
            <p:xfrm>
              <a:off x="7189840" y="2200453"/>
              <a:ext cx="4810995" cy="177985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0" name="Graphique 9">
                <a:extLst>
                  <a:ext uri="{FF2B5EF4-FFF2-40B4-BE49-F238E27FC236}">
                    <a16:creationId xmlns:a16="http://schemas.microsoft.com/office/drawing/2014/main" id="{4B7AC9CA-B263-9738-DA4D-5B4F22E85A53}"/>
                  </a:ext>
                </a:extLst>
              </p:cNvPr>
              <p:cNvPicPr>
                <a:picLocks noGrp="1" noRot="1" noChangeAspect="1" noMove="1" noResize="1" noEditPoints="1" noAdjustHandles="1" noChangeArrowheads="1" noChangeShapeType="1"/>
              </p:cNvPicPr>
              <p:nvPr/>
            </p:nvPicPr>
            <p:blipFill>
              <a:blip r:embed="rId3"/>
              <a:stretch>
                <a:fillRect/>
              </a:stretch>
            </p:blipFill>
            <p:spPr>
              <a:xfrm>
                <a:off x="7189840" y="2200453"/>
                <a:ext cx="4810995" cy="1779852"/>
              </a:xfrm>
              <a:prstGeom prst="rect">
                <a:avLst/>
              </a:prstGeom>
            </p:spPr>
          </p:pic>
        </mc:Fallback>
      </mc:AlternateContent>
      <p:sp>
        <p:nvSpPr>
          <p:cNvPr id="12" name="ZoneTexte 11">
            <a:extLst>
              <a:ext uri="{FF2B5EF4-FFF2-40B4-BE49-F238E27FC236}">
                <a16:creationId xmlns:a16="http://schemas.microsoft.com/office/drawing/2014/main" id="{A54E8CE8-0A85-3F03-A7B4-ED5CA55A750D}"/>
              </a:ext>
            </a:extLst>
          </p:cNvPr>
          <p:cNvSpPr txBox="1"/>
          <p:nvPr/>
        </p:nvSpPr>
        <p:spPr>
          <a:xfrm>
            <a:off x="7275299" y="4138395"/>
            <a:ext cx="6096000" cy="307777"/>
          </a:xfrm>
          <a:prstGeom prst="rect">
            <a:avLst/>
          </a:prstGeom>
          <a:noFill/>
        </p:spPr>
        <p:txBody>
          <a:bodyPr wrap="square">
            <a:spAutoFit/>
          </a:bodyPr>
          <a:lstStyle/>
          <a:p>
            <a:pPr>
              <a:buNone/>
            </a:pPr>
            <a:r>
              <a:rPr lang="fr-FR" sz="1400" i="1" dirty="0">
                <a:solidFill>
                  <a:schemeClr val="bg1"/>
                </a:solidFill>
                <a:effectLst/>
                <a:latin typeface="Aptos" panose="020B0004020202020204" pitchFamily="34" charset="0"/>
                <a:ea typeface="Aptos" panose="020B0004020202020204" pitchFamily="34" charset="0"/>
                <a:cs typeface="Arial" panose="020B0604020202020204" pitchFamily="34" charset="0"/>
              </a:rPr>
              <a:t>Le TOP 3 est assez similaire, quel que soit le secteur d’activité </a:t>
            </a:r>
            <a:endParaRPr lang="fr-FR" sz="1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246865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80386-86AC-EE2A-3F8C-3A64A5D47550}"/>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EBA9E92-F625-7CA7-996C-9B705E148A31}"/>
              </a:ext>
            </a:extLst>
          </p:cNvPr>
          <p:cNvSpPr txBox="1"/>
          <p:nvPr/>
        </p:nvSpPr>
        <p:spPr>
          <a:xfrm>
            <a:off x="494982" y="564187"/>
            <a:ext cx="5493657" cy="461665"/>
          </a:xfrm>
          <a:prstGeom prst="rect">
            <a:avLst/>
          </a:prstGeom>
          <a:noFill/>
        </p:spPr>
        <p:txBody>
          <a:bodyPr wrap="square" rtlCol="0">
            <a:spAutoFit/>
          </a:bodyPr>
          <a:lstStyle/>
          <a:p>
            <a:r>
              <a:rPr lang="fr-FR" sz="2400" b="1"/>
              <a:t>ANALYSE DES ENJEUX MATERIELS</a:t>
            </a:r>
          </a:p>
        </p:txBody>
      </p:sp>
      <p:sp>
        <p:nvSpPr>
          <p:cNvPr id="3" name="ZoneTexte 2">
            <a:extLst>
              <a:ext uri="{FF2B5EF4-FFF2-40B4-BE49-F238E27FC236}">
                <a16:creationId xmlns:a16="http://schemas.microsoft.com/office/drawing/2014/main" id="{C315233C-A883-FAAA-DE0A-919163DA725D}"/>
              </a:ext>
            </a:extLst>
          </p:cNvPr>
          <p:cNvSpPr txBox="1"/>
          <p:nvPr/>
        </p:nvSpPr>
        <p:spPr>
          <a:xfrm>
            <a:off x="494982" y="1025852"/>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Matérialité des enjeux </a:t>
            </a:r>
          </a:p>
        </p:txBody>
      </p:sp>
      <p:sp>
        <p:nvSpPr>
          <p:cNvPr id="4" name="Rectangle 3">
            <a:extLst>
              <a:ext uri="{FF2B5EF4-FFF2-40B4-BE49-F238E27FC236}">
                <a16:creationId xmlns:a16="http://schemas.microsoft.com/office/drawing/2014/main" id="{21D2583A-86AB-5F22-22C0-82B3C5505F26}"/>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78C8EFE8-9C7E-8544-3174-CF9EB4C82521}"/>
              </a:ext>
            </a:extLst>
          </p:cNvPr>
          <p:cNvSpPr>
            <a:spLocks noGrp="1"/>
          </p:cNvSpPr>
          <p:nvPr>
            <p:ph type="sldNum" sz="quarter" idx="12"/>
          </p:nvPr>
        </p:nvSpPr>
        <p:spPr/>
        <p:txBody>
          <a:bodyPr/>
          <a:lstStyle/>
          <a:p>
            <a:fld id="{2E12CFF1-E198-4524-86B2-F442B98BF2E1}" type="slidenum">
              <a:rPr lang="fr-FR" smtClean="0"/>
              <a:t>13</a:t>
            </a:fld>
            <a:endParaRPr lang="fr-FR"/>
          </a:p>
        </p:txBody>
      </p:sp>
      <p:sp>
        <p:nvSpPr>
          <p:cNvPr id="8" name="ZoneTexte 7">
            <a:extLst>
              <a:ext uri="{FF2B5EF4-FFF2-40B4-BE49-F238E27FC236}">
                <a16:creationId xmlns:a16="http://schemas.microsoft.com/office/drawing/2014/main" id="{C587DE6F-D7F8-98F6-E8B9-4A9F4EB4A3E8}"/>
              </a:ext>
            </a:extLst>
          </p:cNvPr>
          <p:cNvSpPr txBox="1"/>
          <p:nvPr/>
        </p:nvSpPr>
        <p:spPr>
          <a:xfrm>
            <a:off x="397981" y="1707140"/>
            <a:ext cx="6457507" cy="1111586"/>
          </a:xfrm>
          <a:prstGeom prst="rect">
            <a:avLst/>
          </a:prstGeom>
          <a:noFill/>
        </p:spPr>
        <p:txBody>
          <a:bodyPr wrap="square">
            <a:spAutoFit/>
          </a:bodyPr>
          <a:lstStyle/>
          <a:p>
            <a:pPr algn="just">
              <a:lnSpc>
                <a:spcPct val="120000"/>
              </a:lnSpc>
              <a:buNone/>
            </a:pPr>
            <a:r>
              <a:rPr lang="fr-FR" sz="1400">
                <a:latin typeface="Aptos" panose="020B0004020202020204" pitchFamily="34" charset="0"/>
                <a:cs typeface="Arial" panose="020B0604020202020204" pitchFamily="34" charset="0"/>
              </a:rPr>
              <a:t>Concernant les </a:t>
            </a:r>
            <a:r>
              <a:rPr lang="fr-FR" sz="1400" b="1">
                <a:latin typeface="Aptos" panose="020B0004020202020204" pitchFamily="34" charset="0"/>
                <a:cs typeface="Arial" panose="020B0604020202020204" pitchFamily="34" charset="0"/>
              </a:rPr>
              <a:t>enjeux matériels</a:t>
            </a:r>
            <a:r>
              <a:rPr lang="fr-FR" sz="1400">
                <a:latin typeface="Aptos" panose="020B0004020202020204" pitchFamily="34" charset="0"/>
                <a:cs typeface="Arial" panose="020B0604020202020204" pitchFamily="34" charset="0"/>
              </a:rPr>
              <a:t>, nous avons dissocié, pour les entreprises  sur lesquelles l’analyse était possible, la matérialité d’impact et la matérialité financière, pour mieux étudier l’incidence éventuelle sur la connectivité avec les états financiers.</a:t>
            </a:r>
          </a:p>
        </p:txBody>
      </p:sp>
      <p:sp>
        <p:nvSpPr>
          <p:cNvPr id="9" name="ZoneTexte 8">
            <a:extLst>
              <a:ext uri="{FF2B5EF4-FFF2-40B4-BE49-F238E27FC236}">
                <a16:creationId xmlns:a16="http://schemas.microsoft.com/office/drawing/2014/main" id="{2516C3D6-2616-C23D-46CD-2F9E97B4B35F}"/>
              </a:ext>
            </a:extLst>
          </p:cNvPr>
          <p:cNvSpPr txBox="1"/>
          <p:nvPr/>
        </p:nvSpPr>
        <p:spPr>
          <a:xfrm>
            <a:off x="329364" y="3130682"/>
            <a:ext cx="6335309" cy="2893100"/>
          </a:xfrm>
          <a:prstGeom prst="rect">
            <a:avLst/>
          </a:prstGeom>
          <a:noFill/>
        </p:spPr>
        <p:txBody>
          <a:bodyPr wrap="square">
            <a:spAutoFit/>
          </a:bodyPr>
          <a:lstStyle/>
          <a:p>
            <a:pPr algn="just"/>
            <a:r>
              <a:rPr lang="fr-FR" sz="1400" dirty="0">
                <a:latin typeface="Aptos" panose="020B0004020202020204" pitchFamily="34" charset="0"/>
                <a:cs typeface="Arial" panose="020B0604020202020204" pitchFamily="34" charset="0"/>
              </a:rPr>
              <a:t>Si les enjeux climatiques ressortent très clairement comme étant les plus matériels, on observe des disparités dans le classement entre matérialité financière et d’impact : </a:t>
            </a:r>
          </a:p>
          <a:p>
            <a:pPr algn="just"/>
            <a:endParaRPr lang="fr-FR" sz="1400" dirty="0">
              <a:latin typeface="Aptos" panose="020B0004020202020204" pitchFamily="34" charset="0"/>
              <a:cs typeface="Arial" panose="020B0604020202020204" pitchFamily="34" charset="0"/>
            </a:endParaRPr>
          </a:p>
          <a:p>
            <a:pPr marL="285750" indent="-285750" algn="just">
              <a:buClr>
                <a:schemeClr val="accent1"/>
              </a:buClr>
              <a:buSzPct val="120000"/>
              <a:buFont typeface="Wingdings" panose="05000000000000000000" pitchFamily="2" charset="2"/>
              <a:buChar char="§"/>
            </a:pPr>
            <a:r>
              <a:rPr lang="fr-FR" sz="1400" dirty="0">
                <a:latin typeface="Aptos" panose="020B0004020202020204" pitchFamily="34" charset="0"/>
                <a:cs typeface="Arial" panose="020B0604020202020204" pitchFamily="34" charset="0"/>
              </a:rPr>
              <a:t>Sur le climat, on observe logiquement une matérialité d’impact beaucoup plus forte sur les enjeux d’atténuation que sur ceux d’adaptation et une matérialité financière légèrement plus forte sur les enjeux d’adaptation.</a:t>
            </a:r>
          </a:p>
          <a:p>
            <a:pPr algn="just">
              <a:buClr>
                <a:schemeClr val="accent1"/>
              </a:buClr>
              <a:buSzPct val="120000"/>
            </a:pPr>
            <a:endParaRPr lang="fr-FR" sz="1400" dirty="0">
              <a:latin typeface="Aptos" panose="020B0004020202020204" pitchFamily="34" charset="0"/>
              <a:cs typeface="Arial" panose="020B0604020202020204" pitchFamily="34" charset="0"/>
            </a:endParaRPr>
          </a:p>
          <a:p>
            <a:pPr marL="285750" indent="-285750" algn="just">
              <a:buClr>
                <a:schemeClr val="accent1"/>
              </a:buClr>
              <a:buSzPct val="120000"/>
              <a:buFont typeface="Wingdings" panose="05000000000000000000" pitchFamily="2" charset="2"/>
              <a:buChar char="§"/>
            </a:pPr>
            <a:r>
              <a:rPr lang="fr-FR" sz="1400" dirty="0">
                <a:latin typeface="Aptos" panose="020B0004020202020204" pitchFamily="34" charset="0"/>
                <a:cs typeface="Arial" panose="020B0604020202020204" pitchFamily="34" charset="0"/>
              </a:rPr>
              <a:t>Les questions sociales ressortent beaucoup plus fréquemment dans la matérialité d’impact.</a:t>
            </a:r>
          </a:p>
          <a:p>
            <a:pPr algn="just">
              <a:buClr>
                <a:schemeClr val="accent1"/>
              </a:buClr>
              <a:buSzPct val="120000"/>
            </a:pPr>
            <a:endParaRPr lang="fr-FR" sz="1400" dirty="0">
              <a:latin typeface="Aptos" panose="020B0004020202020204" pitchFamily="34" charset="0"/>
              <a:cs typeface="Arial" panose="020B0604020202020204" pitchFamily="34" charset="0"/>
            </a:endParaRPr>
          </a:p>
          <a:p>
            <a:pPr marL="285750" indent="-285750" algn="just">
              <a:buClr>
                <a:schemeClr val="accent1"/>
              </a:buClr>
              <a:buSzPct val="120000"/>
              <a:buFont typeface="Wingdings" panose="05000000000000000000" pitchFamily="2" charset="2"/>
              <a:buChar char="§"/>
            </a:pPr>
            <a:r>
              <a:rPr lang="fr-FR" sz="1400" dirty="0">
                <a:latin typeface="Aptos" panose="020B0004020202020204" pitchFamily="34" charset="0"/>
                <a:cs typeface="Arial" panose="020B0604020202020204" pitchFamily="34" charset="0"/>
              </a:rPr>
              <a:t>Enfin, la corruption dans la conduite des affaires est plus souvent analysée comme un risque financier que comme un impact (négatif ou positif).</a:t>
            </a:r>
          </a:p>
        </p:txBody>
      </p:sp>
      <mc:AlternateContent xmlns:mc="http://schemas.openxmlformats.org/markup-compatibility/2006" xmlns:cx2="http://schemas.microsoft.com/office/drawing/2015/10/21/chartex">
        <mc:Choice Requires="cx2">
          <p:graphicFrame>
            <p:nvGraphicFramePr>
              <p:cNvPr id="15" name="Graphique 14">
                <a:extLst>
                  <a:ext uri="{FF2B5EF4-FFF2-40B4-BE49-F238E27FC236}">
                    <a16:creationId xmlns:a16="http://schemas.microsoft.com/office/drawing/2014/main" id="{07632CA4-129A-ECBD-2657-7CC60504B7DD}"/>
                  </a:ext>
                </a:extLst>
              </p:cNvPr>
              <p:cNvGraphicFramePr/>
              <p:nvPr>
                <p:extLst>
                  <p:ext uri="{D42A27DB-BD31-4B8C-83A1-F6EECF244321}">
                    <p14:modId xmlns:p14="http://schemas.microsoft.com/office/powerpoint/2010/main" val="3822838415"/>
                  </p:ext>
                </p:extLst>
              </p:nvPr>
            </p:nvGraphicFramePr>
            <p:xfrm>
              <a:off x="7437042" y="834218"/>
              <a:ext cx="4425594" cy="233854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5" name="Graphique 14">
                <a:extLst>
                  <a:ext uri="{FF2B5EF4-FFF2-40B4-BE49-F238E27FC236}">
                    <a16:creationId xmlns:a16="http://schemas.microsoft.com/office/drawing/2014/main" id="{07632CA4-129A-ECBD-2657-7CC60504B7DD}"/>
                  </a:ext>
                </a:extLst>
              </p:cNvPr>
              <p:cNvPicPr>
                <a:picLocks noGrp="1" noRot="1" noChangeAspect="1" noMove="1" noResize="1" noEditPoints="1" noAdjustHandles="1" noChangeArrowheads="1" noChangeShapeType="1"/>
              </p:cNvPicPr>
              <p:nvPr/>
            </p:nvPicPr>
            <p:blipFill>
              <a:blip r:embed="rId3"/>
              <a:stretch>
                <a:fillRect/>
              </a:stretch>
            </p:blipFill>
            <p:spPr>
              <a:xfrm>
                <a:off x="7437042" y="834218"/>
                <a:ext cx="4425594" cy="2338547"/>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18" name="Graphique 17">
                <a:extLst>
                  <a:ext uri="{FF2B5EF4-FFF2-40B4-BE49-F238E27FC236}">
                    <a16:creationId xmlns:a16="http://schemas.microsoft.com/office/drawing/2014/main" id="{AC7A819A-3600-7B6B-FC42-1100D2068345}"/>
                  </a:ext>
                </a:extLst>
              </p:cNvPr>
              <p:cNvGraphicFramePr/>
              <p:nvPr>
                <p:extLst>
                  <p:ext uri="{D42A27DB-BD31-4B8C-83A1-F6EECF244321}">
                    <p14:modId xmlns:p14="http://schemas.microsoft.com/office/powerpoint/2010/main" val="627982303"/>
                  </p:ext>
                </p:extLst>
              </p:nvPr>
            </p:nvGraphicFramePr>
            <p:xfrm>
              <a:off x="7437042" y="3789513"/>
              <a:ext cx="4425594" cy="223426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8" name="Graphique 17">
                <a:extLst>
                  <a:ext uri="{FF2B5EF4-FFF2-40B4-BE49-F238E27FC236}">
                    <a16:creationId xmlns:a16="http://schemas.microsoft.com/office/drawing/2014/main" id="{AC7A819A-3600-7B6B-FC42-1100D2068345}"/>
                  </a:ext>
                </a:extLst>
              </p:cNvPr>
              <p:cNvPicPr>
                <a:picLocks noGrp="1" noRot="1" noChangeAspect="1" noMove="1" noResize="1" noEditPoints="1" noAdjustHandles="1" noChangeArrowheads="1" noChangeShapeType="1"/>
              </p:cNvPicPr>
              <p:nvPr/>
            </p:nvPicPr>
            <p:blipFill>
              <a:blip r:embed="rId5"/>
              <a:stretch>
                <a:fillRect/>
              </a:stretch>
            </p:blipFill>
            <p:spPr>
              <a:xfrm>
                <a:off x="7437042" y="3789513"/>
                <a:ext cx="4425594" cy="2234269"/>
              </a:xfrm>
              <a:prstGeom prst="rect">
                <a:avLst/>
              </a:prstGeom>
            </p:spPr>
          </p:pic>
        </mc:Fallback>
      </mc:AlternateContent>
    </p:spTree>
    <p:extLst>
      <p:ext uri="{BB962C8B-B14F-4D97-AF65-F5344CB8AC3E}">
        <p14:creationId xmlns:p14="http://schemas.microsoft.com/office/powerpoint/2010/main" val="79329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D6922-4BC9-F4E0-0924-BCADDED5A18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CE5A7E60-C064-EFF5-7C9D-6F1189889EF2}"/>
              </a:ext>
            </a:extLst>
          </p:cNvPr>
          <p:cNvSpPr txBox="1"/>
          <p:nvPr/>
        </p:nvSpPr>
        <p:spPr>
          <a:xfrm>
            <a:off x="494982" y="564187"/>
            <a:ext cx="5493657" cy="461665"/>
          </a:xfrm>
          <a:prstGeom prst="rect">
            <a:avLst/>
          </a:prstGeom>
          <a:noFill/>
        </p:spPr>
        <p:txBody>
          <a:bodyPr wrap="square" rtlCol="0">
            <a:spAutoFit/>
          </a:bodyPr>
          <a:lstStyle/>
          <a:p>
            <a:r>
              <a:rPr lang="fr-FR" sz="2400" b="1"/>
              <a:t>ANALYSE DES ENJEUX MATERIELS</a:t>
            </a:r>
          </a:p>
        </p:txBody>
      </p:sp>
      <p:sp>
        <p:nvSpPr>
          <p:cNvPr id="3" name="ZoneTexte 2">
            <a:extLst>
              <a:ext uri="{FF2B5EF4-FFF2-40B4-BE49-F238E27FC236}">
                <a16:creationId xmlns:a16="http://schemas.microsoft.com/office/drawing/2014/main" id="{631F7568-0C74-5055-1979-5989DB13B8AB}"/>
              </a:ext>
            </a:extLst>
          </p:cNvPr>
          <p:cNvSpPr txBox="1"/>
          <p:nvPr/>
        </p:nvSpPr>
        <p:spPr>
          <a:xfrm>
            <a:off x="494982" y="1025852"/>
            <a:ext cx="6217318" cy="646331"/>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Association des enjeux aux politiques et plans d’action</a:t>
            </a:r>
          </a:p>
        </p:txBody>
      </p:sp>
      <p:sp>
        <p:nvSpPr>
          <p:cNvPr id="4" name="Rectangle 3">
            <a:extLst>
              <a:ext uri="{FF2B5EF4-FFF2-40B4-BE49-F238E27FC236}">
                <a16:creationId xmlns:a16="http://schemas.microsoft.com/office/drawing/2014/main" id="{FC579E7F-A50E-0542-FBB4-88A58517F3E6}"/>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47A23B12-4D74-B851-13F9-5C51AB657846}"/>
              </a:ext>
            </a:extLst>
          </p:cNvPr>
          <p:cNvSpPr txBox="1"/>
          <p:nvPr/>
        </p:nvSpPr>
        <p:spPr>
          <a:xfrm>
            <a:off x="329364" y="1869471"/>
            <a:ext cx="6382936" cy="1628651"/>
          </a:xfrm>
          <a:prstGeom prst="rect">
            <a:avLst/>
          </a:prstGeom>
          <a:noFill/>
        </p:spPr>
        <p:txBody>
          <a:bodyPr wrap="square">
            <a:spAutoFit/>
          </a:bodyPr>
          <a:lstStyle/>
          <a:p>
            <a:pPr algn="just">
              <a:lnSpc>
                <a:spcPct val="120000"/>
              </a:lnSpc>
              <a:buNone/>
            </a:pPr>
            <a:r>
              <a:rPr lang="fr-FR" sz="1400" dirty="0">
                <a:latin typeface="Aptos" panose="020B0004020202020204" pitchFamily="34" charset="0"/>
                <a:cs typeface="Arial" panose="020B0604020202020204" pitchFamily="34" charset="0"/>
              </a:rPr>
              <a:t>Toujours dans une optique de recherche de connectivité, il nous a semblé pertinent d’observer si les enjeux matériels étaient toujours associés à des politiques, plans d’action (et indicateurs dans une moindre mesure). </a:t>
            </a:r>
          </a:p>
          <a:p>
            <a:pPr algn="just">
              <a:lnSpc>
                <a:spcPct val="120000"/>
              </a:lnSpc>
              <a:buNone/>
            </a:pPr>
            <a:endParaRPr lang="fr-FR" sz="1400" dirty="0">
              <a:latin typeface="Aptos" panose="020B0004020202020204" pitchFamily="34" charset="0"/>
              <a:cs typeface="Arial" panose="020B0604020202020204" pitchFamily="34" charset="0"/>
            </a:endParaRPr>
          </a:p>
          <a:p>
            <a:pPr algn="just">
              <a:lnSpc>
                <a:spcPct val="120000"/>
              </a:lnSpc>
              <a:buNone/>
            </a:pPr>
            <a:r>
              <a:rPr lang="fr-FR" sz="1400" dirty="0">
                <a:latin typeface="Aptos" panose="020B0004020202020204" pitchFamily="34" charset="0"/>
                <a:cs typeface="Arial" panose="020B0604020202020204" pitchFamily="34" charset="0"/>
              </a:rPr>
              <a:t>En effet, on pourrait s’attendre à ce que l’existence de politiques et plans d’action forts, entraîne des impacts financiers à plus ou moins long terme.</a:t>
            </a:r>
            <a:endParaRPr lang="fr-FR" sz="1200" dirty="0">
              <a:effectLst/>
              <a:latin typeface="Aptos" panose="020B0004020202020204" pitchFamily="34" charset="0"/>
              <a:ea typeface="Aptos" panose="020B00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CDB8816B-407A-A8E4-FE31-9E11B429EADE}"/>
              </a:ext>
            </a:extLst>
          </p:cNvPr>
          <p:cNvSpPr>
            <a:spLocks noGrp="1"/>
          </p:cNvSpPr>
          <p:nvPr>
            <p:ph type="sldNum" sz="quarter" idx="12"/>
          </p:nvPr>
        </p:nvSpPr>
        <p:spPr/>
        <p:txBody>
          <a:bodyPr/>
          <a:lstStyle/>
          <a:p>
            <a:fld id="{2E12CFF1-E198-4524-86B2-F442B98BF2E1}" type="slidenum">
              <a:rPr lang="fr-FR" smtClean="0"/>
              <a:t>14</a:t>
            </a:fld>
            <a:endParaRPr lang="fr-FR"/>
          </a:p>
        </p:txBody>
      </p:sp>
      <p:sp>
        <p:nvSpPr>
          <p:cNvPr id="8" name="ZoneTexte 7">
            <a:extLst>
              <a:ext uri="{FF2B5EF4-FFF2-40B4-BE49-F238E27FC236}">
                <a16:creationId xmlns:a16="http://schemas.microsoft.com/office/drawing/2014/main" id="{37D488CB-B8BA-A4DD-6912-1CD46398E055}"/>
              </a:ext>
            </a:extLst>
          </p:cNvPr>
          <p:cNvSpPr txBox="1"/>
          <p:nvPr/>
        </p:nvSpPr>
        <p:spPr>
          <a:xfrm>
            <a:off x="7332006" y="286450"/>
            <a:ext cx="4425594" cy="853054"/>
          </a:xfrm>
          <a:prstGeom prst="rect">
            <a:avLst/>
          </a:prstGeom>
          <a:noFill/>
        </p:spPr>
        <p:txBody>
          <a:bodyPr wrap="square">
            <a:spAutoFit/>
          </a:bodyPr>
          <a:lstStyle/>
          <a:p>
            <a:pPr algn="just">
              <a:lnSpc>
                <a:spcPct val="120000"/>
              </a:lnSpc>
              <a:buNone/>
            </a:pPr>
            <a:r>
              <a:rPr lang="fr-FR" sz="1400" dirty="0">
                <a:solidFill>
                  <a:schemeClr val="bg1"/>
                </a:solidFill>
                <a:latin typeface="Aptos" panose="020B0004020202020204" pitchFamily="34" charset="0"/>
                <a:cs typeface="Arial" panose="020B0604020202020204" pitchFamily="34" charset="0"/>
              </a:rPr>
              <a:t>On observe que </a:t>
            </a:r>
            <a:r>
              <a:rPr lang="fr-FR" sz="1400" b="1" dirty="0">
                <a:solidFill>
                  <a:schemeClr val="accent2"/>
                </a:solidFill>
                <a:latin typeface="Aptos" panose="020B0004020202020204" pitchFamily="34" charset="0"/>
                <a:cs typeface="Arial" panose="020B0604020202020204" pitchFamily="34" charset="0"/>
              </a:rPr>
              <a:t>20%</a:t>
            </a:r>
            <a:r>
              <a:rPr lang="fr-FR" sz="1400" dirty="0">
                <a:solidFill>
                  <a:schemeClr val="bg1"/>
                </a:solidFill>
                <a:latin typeface="Aptos" panose="020B0004020202020204" pitchFamily="34" charset="0"/>
                <a:cs typeface="Arial" panose="020B0604020202020204" pitchFamily="34" charset="0"/>
              </a:rPr>
              <a:t> des enjeux matériels n’ont pas de plans d’action directement associés, et </a:t>
            </a:r>
            <a:r>
              <a:rPr lang="fr-FR" sz="1400" b="1" dirty="0">
                <a:solidFill>
                  <a:schemeClr val="accent2"/>
                </a:solidFill>
                <a:latin typeface="Aptos" panose="020B0004020202020204" pitchFamily="34" charset="0"/>
                <a:cs typeface="Arial" panose="020B0604020202020204" pitchFamily="34" charset="0"/>
              </a:rPr>
              <a:t>79% </a:t>
            </a:r>
            <a:r>
              <a:rPr lang="fr-FR" sz="1400" dirty="0">
                <a:solidFill>
                  <a:schemeClr val="bg1"/>
                </a:solidFill>
                <a:latin typeface="Aptos" panose="020B0004020202020204" pitchFamily="34" charset="0"/>
                <a:cs typeface="Arial" panose="020B0604020202020204" pitchFamily="34" charset="0"/>
              </a:rPr>
              <a:t>n’ont ni cibles ni indicateurs rattachés</a:t>
            </a:r>
          </a:p>
        </p:txBody>
      </p:sp>
      <p:graphicFrame>
        <p:nvGraphicFramePr>
          <p:cNvPr id="11" name="Diagramme 10">
            <a:extLst>
              <a:ext uri="{FF2B5EF4-FFF2-40B4-BE49-F238E27FC236}">
                <a16:creationId xmlns:a16="http://schemas.microsoft.com/office/drawing/2014/main" id="{DBFF24F3-05B3-619B-3BA6-2C451B119FBF}"/>
              </a:ext>
            </a:extLst>
          </p:cNvPr>
          <p:cNvGraphicFramePr/>
          <p:nvPr>
            <p:extLst>
              <p:ext uri="{D42A27DB-BD31-4B8C-83A1-F6EECF244321}">
                <p14:modId xmlns:p14="http://schemas.microsoft.com/office/powerpoint/2010/main" val="1324966036"/>
              </p:ext>
            </p:extLst>
          </p:nvPr>
        </p:nvGraphicFramePr>
        <p:xfrm>
          <a:off x="226828" y="3861678"/>
          <a:ext cx="6485472" cy="1376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ZoneTexte 13">
            <a:extLst>
              <a:ext uri="{FF2B5EF4-FFF2-40B4-BE49-F238E27FC236}">
                <a16:creationId xmlns:a16="http://schemas.microsoft.com/office/drawing/2014/main" id="{F4C51D42-13E2-F06B-4140-766A26F91BC1}"/>
              </a:ext>
            </a:extLst>
          </p:cNvPr>
          <p:cNvSpPr txBox="1"/>
          <p:nvPr/>
        </p:nvSpPr>
        <p:spPr>
          <a:xfrm>
            <a:off x="397658" y="5093484"/>
            <a:ext cx="6096000" cy="954107"/>
          </a:xfrm>
          <a:prstGeom prst="rect">
            <a:avLst/>
          </a:prstGeom>
          <a:noFill/>
        </p:spPr>
        <p:txBody>
          <a:bodyPr wrap="square">
            <a:spAutoFit/>
          </a:bodyPr>
          <a:lstStyle/>
          <a:p>
            <a:pPr algn="just"/>
            <a:r>
              <a:rPr lang="fr-FR" sz="1400" dirty="0">
                <a:latin typeface="Aptos" panose="020B0004020202020204" pitchFamily="34" charset="0"/>
                <a:cs typeface="Arial" panose="020B0604020202020204" pitchFamily="34" charset="0"/>
              </a:rPr>
              <a:t>On constate que si dans la quasi-totalité des cas, les groupes ont mis en place une politique et des plans d’action pour chaque enjeu matériel, ils sont beaucoup moins nombreux à communiquer sur des cibles et des indicateurs spécifiques.</a:t>
            </a:r>
          </a:p>
        </p:txBody>
      </p:sp>
      <p:sp>
        <p:nvSpPr>
          <p:cNvPr id="16" name="ZoneTexte 15">
            <a:extLst>
              <a:ext uri="{FF2B5EF4-FFF2-40B4-BE49-F238E27FC236}">
                <a16:creationId xmlns:a16="http://schemas.microsoft.com/office/drawing/2014/main" id="{C69CB980-4663-7748-CE66-6D917BBA5170}"/>
              </a:ext>
            </a:extLst>
          </p:cNvPr>
          <p:cNvSpPr txBox="1"/>
          <p:nvPr/>
        </p:nvSpPr>
        <p:spPr>
          <a:xfrm>
            <a:off x="7247915" y="1466625"/>
            <a:ext cx="4781052" cy="4495077"/>
          </a:xfrm>
          <a:prstGeom prst="rect">
            <a:avLst/>
          </a:prstGeom>
          <a:noFill/>
        </p:spPr>
        <p:txBody>
          <a:bodyPr wrap="square">
            <a:spAutoFit/>
          </a:bodyPr>
          <a:lstStyle/>
          <a:p>
            <a:pPr algn="just">
              <a:lnSpc>
                <a:spcPct val="120000"/>
              </a:lnSpc>
              <a:spcAft>
                <a:spcPts val="400"/>
              </a:spcAft>
              <a:buNone/>
            </a:pPr>
            <a:r>
              <a:rPr lang="fr-FR" sz="1400" dirty="0">
                <a:solidFill>
                  <a:schemeClr val="bg1"/>
                </a:solidFill>
                <a:effectLst/>
                <a:latin typeface="Aptos" panose="020B0004020202020204" pitchFamily="34" charset="0"/>
                <a:ea typeface="Aptos" panose="020B0004020202020204" pitchFamily="34" charset="0"/>
                <a:cs typeface="Arial" panose="020B0604020202020204" pitchFamily="34" charset="0"/>
              </a:rPr>
              <a:t>Les enjeux auxquels une Politique ou des Plans d’action ne sont pas spécifiquement associés, sont les thèmes les moins matériels sur l’ensemble du panel :</a:t>
            </a:r>
            <a:endParaRPr lang="fr-FR" sz="105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20000"/>
              </a:lnSpc>
              <a:spcAft>
                <a:spcPts val="400"/>
              </a:spcAft>
              <a:buClr>
                <a:srgbClr val="00B0F0"/>
              </a:buClr>
              <a:buFont typeface="Wingdings" panose="05000000000000000000" pitchFamily="2" charset="2"/>
              <a:buChar char=""/>
            </a:pPr>
            <a:r>
              <a:rPr lang="fr-FR" sz="1400" dirty="0">
                <a:solidFill>
                  <a:schemeClr val="bg1"/>
                </a:solidFill>
                <a:effectLst/>
                <a:latin typeface="Aptos" panose="020B0004020202020204" pitchFamily="34" charset="0"/>
                <a:ea typeface="Aptos" panose="020B0004020202020204" pitchFamily="34" charset="0"/>
                <a:cs typeface="Arial" panose="020B0604020202020204" pitchFamily="34" charset="0"/>
              </a:rPr>
              <a:t>Pollution, Eau et Biodiversité pour le top 3 des enjeux sans politique associée ;</a:t>
            </a:r>
            <a:endParaRPr lang="fr-FR" sz="105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20000"/>
              </a:lnSpc>
              <a:buClr>
                <a:srgbClr val="00B0F0"/>
              </a:buClr>
              <a:buFont typeface="Wingdings" panose="05000000000000000000" pitchFamily="2" charset="2"/>
              <a:buChar char=""/>
            </a:pPr>
            <a:r>
              <a:rPr lang="fr-FR" sz="1400" dirty="0">
                <a:solidFill>
                  <a:schemeClr val="bg1"/>
                </a:solidFill>
                <a:effectLst/>
                <a:latin typeface="Aptos" panose="020B0004020202020204" pitchFamily="34" charset="0"/>
                <a:ea typeface="Aptos" panose="020B0004020202020204" pitchFamily="34" charset="0"/>
                <a:cs typeface="Arial" panose="020B0604020202020204" pitchFamily="34" charset="0"/>
              </a:rPr>
              <a:t>Conduite des affaires, Employés de la chaine de valeur et Consommateurs pour le Top 3 des enjeux sans plan d’actions.</a:t>
            </a:r>
            <a:endParaRPr lang="fr-FR" sz="105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buNone/>
            </a:pPr>
            <a:r>
              <a:rPr lang="fr-FR" sz="1400" b="0" spc="0" dirty="0">
                <a:solidFill>
                  <a:schemeClr val="bg1"/>
                </a:solidFill>
                <a:effectLst/>
                <a:latin typeface="Aptos" panose="020B0004020202020204" pitchFamily="34" charset="0"/>
                <a:ea typeface="Aptos" panose="020B0004020202020204" pitchFamily="34" charset="0"/>
                <a:cs typeface="Arial" panose="020B0604020202020204" pitchFamily="34" charset="0"/>
              </a:rPr>
              <a:t> </a:t>
            </a:r>
            <a:endParaRPr lang="fr-FR" sz="1400" b="1" spc="150" dirty="0">
              <a:solidFill>
                <a:schemeClr val="bg1"/>
              </a:solidFill>
              <a:effectLst/>
              <a:latin typeface="Aptos Display" panose="020B0004020202020204" pitchFamily="34" charset="0"/>
              <a:ea typeface="Aptos" panose="020B0004020202020204" pitchFamily="34" charset="0"/>
              <a:cs typeface="Arial" panose="020B0604020202020204" pitchFamily="34" charset="0"/>
            </a:endParaRPr>
          </a:p>
          <a:p>
            <a:pPr algn="just">
              <a:lnSpc>
                <a:spcPct val="120000"/>
              </a:lnSpc>
              <a:buNone/>
            </a:pPr>
            <a:r>
              <a:rPr lang="fr-FR" sz="1400" dirty="0">
                <a:solidFill>
                  <a:schemeClr val="bg1"/>
                </a:solidFill>
                <a:effectLst/>
                <a:latin typeface="Aptos" panose="020B0004020202020204" pitchFamily="34" charset="0"/>
                <a:ea typeface="Aptos" panose="020B0004020202020204" pitchFamily="34" charset="0"/>
                <a:cs typeface="Arial" panose="020B0604020202020204" pitchFamily="34" charset="0"/>
              </a:rPr>
              <a:t>On notera que les thèmes pour lesquels les indicateurs sont peu mentionnés sont relatifs aux sujets sociaux, avec dans le Top 3 : S4 – Consommateurs finaux, S2 – Chaîne de valeur et S3 – Communautés affectées.</a:t>
            </a:r>
            <a:endParaRPr lang="fr-FR" sz="105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20000"/>
              </a:lnSpc>
              <a:buNone/>
            </a:pPr>
            <a:r>
              <a:rPr lang="fr-FR" sz="1200" dirty="0">
                <a:solidFill>
                  <a:schemeClr val="bg1"/>
                </a:solidFill>
                <a:effectLst/>
                <a:latin typeface="Aptos" panose="020B0004020202020204" pitchFamily="34" charset="0"/>
                <a:ea typeface="Aptos" panose="020B0004020202020204" pitchFamily="34" charset="0"/>
                <a:cs typeface="Arial" panose="020B0604020202020204" pitchFamily="34" charset="0"/>
              </a:rPr>
              <a:t> </a:t>
            </a:r>
            <a:endParaRPr lang="fr-FR" sz="105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20000"/>
              </a:lnSpc>
              <a:buNone/>
            </a:pPr>
            <a:r>
              <a:rPr lang="fr-FR" sz="1400" b="1" dirty="0">
                <a:solidFill>
                  <a:schemeClr val="accent2"/>
                </a:solidFill>
                <a:effectLst/>
                <a:latin typeface="Aptos" panose="020B0004020202020204" pitchFamily="34" charset="0"/>
                <a:ea typeface="Aptos" panose="020B0004020202020204" pitchFamily="34" charset="0"/>
                <a:cs typeface="Arial" panose="020B0604020202020204" pitchFamily="34" charset="0"/>
              </a:rPr>
              <a:t>En revanche dans tous les rapports, on retrouve des politiques, des actions et des cibles pour les enjeux en lien avec le Climat</a:t>
            </a:r>
            <a:r>
              <a:rPr lang="fr-FR" sz="1400" dirty="0">
                <a:solidFill>
                  <a:schemeClr val="accent2"/>
                </a:solidFill>
                <a:effectLst/>
                <a:latin typeface="Aptos" panose="020B0004020202020204" pitchFamily="34" charset="0"/>
                <a:ea typeface="Aptos" panose="020B0004020202020204" pitchFamily="34" charset="0"/>
                <a:cs typeface="Arial" panose="020B0604020202020204" pitchFamily="34" charset="0"/>
              </a:rPr>
              <a:t>.</a:t>
            </a:r>
            <a:endParaRPr lang="fr-FR" sz="1050" dirty="0">
              <a:solidFill>
                <a:schemeClr val="accent2"/>
              </a:solidFill>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44885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B26F7-E49D-4DE6-31C7-0A577E36C24E}"/>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26CA3291-3FB4-5BD1-F034-3D73F78269AD}"/>
              </a:ext>
            </a:extLst>
          </p:cNvPr>
          <p:cNvSpPr txBox="1"/>
          <p:nvPr/>
        </p:nvSpPr>
        <p:spPr>
          <a:xfrm>
            <a:off x="494982" y="564187"/>
            <a:ext cx="5493657" cy="461665"/>
          </a:xfrm>
          <a:prstGeom prst="rect">
            <a:avLst/>
          </a:prstGeom>
          <a:noFill/>
        </p:spPr>
        <p:txBody>
          <a:bodyPr wrap="square" rtlCol="0">
            <a:spAutoFit/>
          </a:bodyPr>
          <a:lstStyle/>
          <a:p>
            <a:r>
              <a:rPr lang="fr-FR" sz="2400" b="1"/>
              <a:t>ANALYSE DES ENJEUX MATERIELS</a:t>
            </a:r>
          </a:p>
        </p:txBody>
      </p:sp>
      <p:sp>
        <p:nvSpPr>
          <p:cNvPr id="3" name="ZoneTexte 2">
            <a:extLst>
              <a:ext uri="{FF2B5EF4-FFF2-40B4-BE49-F238E27FC236}">
                <a16:creationId xmlns:a16="http://schemas.microsoft.com/office/drawing/2014/main" id="{364C7376-AC34-8027-DFB1-B9F5E655CAA8}"/>
              </a:ext>
            </a:extLst>
          </p:cNvPr>
          <p:cNvSpPr txBox="1"/>
          <p:nvPr/>
        </p:nvSpPr>
        <p:spPr>
          <a:xfrm>
            <a:off x="494982" y="1025852"/>
            <a:ext cx="6217318" cy="923330"/>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Association des plans d’action aux financements et investissements</a:t>
            </a:r>
          </a:p>
          <a:p>
            <a:endPar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B8B0DC8-D2CF-12EA-D18D-00246CAB3F26}"/>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1ED4D8E-9A53-FF3A-8670-3C3A9656C89E}"/>
              </a:ext>
            </a:extLst>
          </p:cNvPr>
          <p:cNvSpPr txBox="1"/>
          <p:nvPr/>
        </p:nvSpPr>
        <p:spPr>
          <a:xfrm>
            <a:off x="329364" y="1869471"/>
            <a:ext cx="6382936" cy="2369367"/>
          </a:xfrm>
          <a:prstGeom prst="rect">
            <a:avLst/>
          </a:prstGeom>
          <a:noFill/>
        </p:spPr>
        <p:txBody>
          <a:bodyPr wrap="square">
            <a:spAutoFit/>
          </a:bodyPr>
          <a:lstStyle/>
          <a:p>
            <a:pPr algn="just">
              <a:lnSpc>
                <a:spcPct val="120000"/>
              </a:lnSpc>
              <a:buNone/>
            </a:pPr>
            <a:r>
              <a:rPr lang="fr-FR" sz="1400" dirty="0">
                <a:latin typeface="Aptos" panose="020B0004020202020204" pitchFamily="34" charset="0"/>
                <a:cs typeface="Arial" panose="020B0604020202020204" pitchFamily="34" charset="0"/>
              </a:rPr>
              <a:t>Au-delà de l’annonce d’une mise en œuvre de politiques et de plans d’action, il nous a semblé important de comprendre si des financements et investissements étaient prévus ou mis en œuvre pour soutenir ces plans. </a:t>
            </a:r>
          </a:p>
          <a:p>
            <a:pPr algn="just">
              <a:lnSpc>
                <a:spcPct val="120000"/>
              </a:lnSpc>
              <a:buNone/>
            </a:pPr>
            <a:endParaRPr lang="fr-FR" sz="1400" dirty="0">
              <a:latin typeface="Aptos" panose="020B0004020202020204" pitchFamily="34" charset="0"/>
              <a:cs typeface="Arial" panose="020B0604020202020204" pitchFamily="34" charset="0"/>
            </a:endParaRPr>
          </a:p>
          <a:p>
            <a:pPr algn="just">
              <a:lnSpc>
                <a:spcPct val="120000"/>
              </a:lnSpc>
              <a:buNone/>
            </a:pPr>
            <a:r>
              <a:rPr lang="fr-FR" sz="1400" b="1" dirty="0">
                <a:solidFill>
                  <a:schemeClr val="accent2"/>
                </a:solidFill>
                <a:latin typeface="Aptos" panose="020B0004020202020204" pitchFamily="34" charset="0"/>
                <a:cs typeface="Arial" panose="020B0604020202020204" pitchFamily="34" charset="0"/>
              </a:rPr>
              <a:t>50 % </a:t>
            </a:r>
            <a:r>
              <a:rPr lang="fr-FR" sz="1400" dirty="0">
                <a:latin typeface="Aptos" panose="020B0004020202020204" pitchFamily="34" charset="0"/>
                <a:cs typeface="Arial" panose="020B0604020202020204" pitchFamily="34" charset="0"/>
              </a:rPr>
              <a:t>des entreprises  déclarent avoir des lignes de financement dédiées pour la mise en œuvre des politiques, principalement sous la forme de green bonds ou de </a:t>
            </a:r>
            <a:r>
              <a:rPr lang="fr-FR" sz="1400" dirty="0" err="1">
                <a:latin typeface="Aptos" panose="020B0004020202020204" pitchFamily="34" charset="0"/>
                <a:cs typeface="Arial" panose="020B0604020202020204" pitchFamily="34" charset="0"/>
              </a:rPr>
              <a:t>sustainability-linked</a:t>
            </a:r>
            <a:r>
              <a:rPr lang="fr-FR" sz="1400" dirty="0">
                <a:latin typeface="Aptos" panose="020B0004020202020204" pitchFamily="34" charset="0"/>
                <a:cs typeface="Arial" panose="020B0604020202020204" pitchFamily="34" charset="0"/>
              </a:rPr>
              <a:t> </a:t>
            </a:r>
            <a:r>
              <a:rPr lang="fr-FR" sz="1400" dirty="0" err="1">
                <a:latin typeface="Aptos" panose="020B0004020202020204" pitchFamily="34" charset="0"/>
                <a:cs typeface="Arial" panose="020B0604020202020204" pitchFamily="34" charset="0"/>
              </a:rPr>
              <a:t>loans</a:t>
            </a:r>
            <a:r>
              <a:rPr lang="fr-FR" sz="1400" dirty="0">
                <a:latin typeface="Aptos" panose="020B0004020202020204" pitchFamily="34" charset="0"/>
                <a:cs typeface="Arial" panose="020B0604020202020204" pitchFamily="34" charset="0"/>
              </a:rPr>
              <a:t>. Certaines entreprises mentionnent également des investissements dans des fonds à impact</a:t>
            </a:r>
          </a:p>
          <a:p>
            <a:pPr algn="just">
              <a:lnSpc>
                <a:spcPct val="120000"/>
              </a:lnSpc>
              <a:buNone/>
            </a:pPr>
            <a:endParaRPr lang="fr-FR" sz="1200" dirty="0">
              <a:effectLst/>
              <a:latin typeface="Aptos" panose="020B0004020202020204" pitchFamily="34" charset="0"/>
              <a:ea typeface="Aptos" panose="020B00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F72E9917-55A6-3868-6289-7C3380CD01BC}"/>
              </a:ext>
            </a:extLst>
          </p:cNvPr>
          <p:cNvSpPr>
            <a:spLocks noGrp="1"/>
          </p:cNvSpPr>
          <p:nvPr>
            <p:ph type="sldNum" sz="quarter" idx="12"/>
          </p:nvPr>
        </p:nvSpPr>
        <p:spPr/>
        <p:txBody>
          <a:bodyPr/>
          <a:lstStyle/>
          <a:p>
            <a:fld id="{2E12CFF1-E198-4524-86B2-F442B98BF2E1}" type="slidenum">
              <a:rPr lang="fr-FR" smtClean="0"/>
              <a:t>15</a:t>
            </a:fld>
            <a:endParaRPr lang="fr-FR"/>
          </a:p>
        </p:txBody>
      </p:sp>
      <p:sp>
        <p:nvSpPr>
          <p:cNvPr id="8" name="ZoneTexte 7">
            <a:extLst>
              <a:ext uri="{FF2B5EF4-FFF2-40B4-BE49-F238E27FC236}">
                <a16:creationId xmlns:a16="http://schemas.microsoft.com/office/drawing/2014/main" id="{9DDCF3C8-30C6-DB6B-5F49-A96028B8CA77}"/>
              </a:ext>
            </a:extLst>
          </p:cNvPr>
          <p:cNvSpPr txBox="1"/>
          <p:nvPr/>
        </p:nvSpPr>
        <p:spPr>
          <a:xfrm>
            <a:off x="7271424" y="1159610"/>
            <a:ext cx="4425594" cy="4731039"/>
          </a:xfrm>
          <a:prstGeom prst="rect">
            <a:avLst/>
          </a:prstGeom>
          <a:noFill/>
        </p:spPr>
        <p:txBody>
          <a:bodyPr wrap="square">
            <a:spAutoFit/>
          </a:bodyPr>
          <a:lstStyle/>
          <a:p>
            <a:pPr algn="just">
              <a:lnSpc>
                <a:spcPct val="120000"/>
              </a:lnSpc>
              <a:buNone/>
            </a:pPr>
            <a:r>
              <a:rPr lang="fr-FR" sz="1400" dirty="0">
                <a:solidFill>
                  <a:schemeClr val="bg1"/>
                </a:solidFill>
                <a:latin typeface="Aptos" panose="020B0004020202020204" pitchFamily="34" charset="0"/>
                <a:cs typeface="Arial" panose="020B0604020202020204" pitchFamily="34" charset="0"/>
              </a:rPr>
              <a:t>Ces financements </a:t>
            </a:r>
            <a:r>
              <a:rPr lang="fr-FR" sz="1400" b="1" dirty="0">
                <a:solidFill>
                  <a:schemeClr val="bg1"/>
                </a:solidFill>
                <a:latin typeface="Aptos" panose="020B0004020202020204" pitchFamily="34" charset="0"/>
                <a:cs typeface="Arial" panose="020B0604020202020204" pitchFamily="34" charset="0"/>
              </a:rPr>
              <a:t>sont majoritairement orientés vers les Politiques Climat (38 % des  cas), </a:t>
            </a:r>
            <a:r>
              <a:rPr lang="fr-FR" sz="1400" dirty="0">
                <a:solidFill>
                  <a:schemeClr val="bg1"/>
                </a:solidFill>
                <a:latin typeface="Aptos" panose="020B0004020202020204" pitchFamily="34" charset="0"/>
                <a:cs typeface="Arial" panose="020B0604020202020204" pitchFamily="34" charset="0"/>
              </a:rPr>
              <a:t>ce qui confirme l’importance de l’enjeu climatique pour les entreprises. </a:t>
            </a:r>
          </a:p>
          <a:p>
            <a:pPr algn="just">
              <a:lnSpc>
                <a:spcPct val="120000"/>
              </a:lnSpc>
              <a:buNone/>
            </a:pPr>
            <a:endParaRPr lang="fr-FR" sz="1400" dirty="0">
              <a:solidFill>
                <a:schemeClr val="bg1"/>
              </a:solidFill>
              <a:latin typeface="Aptos" panose="020B0004020202020204" pitchFamily="34" charset="0"/>
              <a:cs typeface="Arial" panose="020B0604020202020204" pitchFamily="34" charset="0"/>
            </a:endParaRPr>
          </a:p>
          <a:p>
            <a:pPr algn="just">
              <a:lnSpc>
                <a:spcPct val="120000"/>
              </a:lnSpc>
              <a:buNone/>
            </a:pPr>
            <a:r>
              <a:rPr lang="fr-FR" sz="1400" dirty="0">
                <a:solidFill>
                  <a:schemeClr val="bg1"/>
                </a:solidFill>
                <a:latin typeface="Aptos" panose="020B0004020202020204" pitchFamily="34" charset="0"/>
                <a:cs typeface="Arial" panose="020B0604020202020204" pitchFamily="34" charset="0"/>
              </a:rPr>
              <a:t>On retrouve aussi plusieurs financements associés à des initiatives d’économie circulaire, même si cet enjeu ne ressort pas dans les priorités des matrices de matérialité.</a:t>
            </a:r>
          </a:p>
          <a:p>
            <a:pPr algn="just">
              <a:lnSpc>
                <a:spcPct val="120000"/>
              </a:lnSpc>
              <a:buNone/>
            </a:pPr>
            <a:endParaRPr lang="fr-FR" sz="1400" dirty="0">
              <a:solidFill>
                <a:schemeClr val="bg1"/>
              </a:solidFill>
              <a:latin typeface="Aptos" panose="020B0004020202020204" pitchFamily="34" charset="0"/>
              <a:cs typeface="Arial" panose="020B0604020202020204" pitchFamily="34" charset="0"/>
            </a:endParaRPr>
          </a:p>
          <a:p>
            <a:pPr algn="just">
              <a:lnSpc>
                <a:spcPct val="120000"/>
              </a:lnSpc>
              <a:buNone/>
            </a:pPr>
            <a:r>
              <a:rPr lang="fr-FR" sz="1400" dirty="0">
                <a:solidFill>
                  <a:schemeClr val="bg1"/>
                </a:solidFill>
                <a:latin typeface="Aptos" panose="020B0004020202020204" pitchFamily="34" charset="0"/>
                <a:cs typeface="Arial" panose="020B0604020202020204" pitchFamily="34" charset="0"/>
              </a:rPr>
              <a:t>Les entreprises indiquent le plus souvent les projets auxquels ces lignes de financement sont affectées en interne (y compris pour les </a:t>
            </a:r>
            <a:r>
              <a:rPr lang="fr-FR" sz="1400" dirty="0" err="1">
                <a:solidFill>
                  <a:schemeClr val="bg1"/>
                </a:solidFill>
                <a:latin typeface="Aptos" panose="020B0004020202020204" pitchFamily="34" charset="0"/>
                <a:cs typeface="Arial" panose="020B0604020202020204" pitchFamily="34" charset="0"/>
              </a:rPr>
              <a:t>sustainability</a:t>
            </a:r>
            <a:r>
              <a:rPr lang="fr-FR" sz="1400" dirty="0">
                <a:solidFill>
                  <a:schemeClr val="bg1"/>
                </a:solidFill>
                <a:latin typeface="Aptos" panose="020B0004020202020204" pitchFamily="34" charset="0"/>
                <a:cs typeface="Arial" panose="020B0604020202020204" pitchFamily="34" charset="0"/>
              </a:rPr>
              <a:t> </a:t>
            </a:r>
            <a:r>
              <a:rPr lang="fr-FR" sz="1400" dirty="0" err="1">
                <a:solidFill>
                  <a:schemeClr val="bg1"/>
                </a:solidFill>
                <a:latin typeface="Aptos" panose="020B0004020202020204" pitchFamily="34" charset="0"/>
                <a:cs typeface="Arial" panose="020B0604020202020204" pitchFamily="34" charset="0"/>
              </a:rPr>
              <a:t>linked</a:t>
            </a:r>
            <a:r>
              <a:rPr lang="fr-FR" sz="1400" dirty="0">
                <a:solidFill>
                  <a:schemeClr val="bg1"/>
                </a:solidFill>
                <a:latin typeface="Aptos" panose="020B0004020202020204" pitchFamily="34" charset="0"/>
                <a:cs typeface="Arial" panose="020B0604020202020204" pitchFamily="34" charset="0"/>
              </a:rPr>
              <a:t> bonds,  même si de par leur nature ces financements n’ont pas été explicitement affectés à des objectifs spécifiques).</a:t>
            </a:r>
          </a:p>
          <a:p>
            <a:pPr algn="just">
              <a:lnSpc>
                <a:spcPct val="120000"/>
              </a:lnSpc>
              <a:buNone/>
            </a:pPr>
            <a:endParaRPr lang="fr-FR" sz="1400" dirty="0">
              <a:solidFill>
                <a:schemeClr val="bg1"/>
              </a:solidFill>
              <a:latin typeface="Aptos" panose="020B0004020202020204" pitchFamily="34" charset="0"/>
              <a:cs typeface="Arial" panose="020B0604020202020204" pitchFamily="34" charset="0"/>
            </a:endParaRPr>
          </a:p>
          <a:p>
            <a:pPr algn="just">
              <a:lnSpc>
                <a:spcPct val="120000"/>
              </a:lnSpc>
              <a:buNone/>
            </a:pPr>
            <a:r>
              <a:rPr lang="fr-FR" sz="1400" dirty="0">
                <a:solidFill>
                  <a:schemeClr val="bg1"/>
                </a:solidFill>
                <a:latin typeface="Aptos" panose="020B0004020202020204" pitchFamily="34" charset="0"/>
                <a:cs typeface="Arial" panose="020B0604020202020204" pitchFamily="34" charset="0"/>
              </a:rPr>
              <a:t>Cependant, dans certains cas (10%), les rapports ne précisent pas clairement les enjeux visés par ces financements « verts ». </a:t>
            </a:r>
          </a:p>
        </p:txBody>
      </p:sp>
      <mc:AlternateContent xmlns:mc="http://schemas.openxmlformats.org/markup-compatibility/2006" xmlns:cx1="http://schemas.microsoft.com/office/drawing/2015/9/8/chartex">
        <mc:Choice Requires="cx1">
          <p:graphicFrame>
            <p:nvGraphicFramePr>
              <p:cNvPr id="33" name="Graphique 32">
                <a:extLst>
                  <a:ext uri="{FF2B5EF4-FFF2-40B4-BE49-F238E27FC236}">
                    <a16:creationId xmlns:a16="http://schemas.microsoft.com/office/drawing/2014/main" id="{EC83F693-BA57-0F02-BBC2-065900D97424}"/>
                  </a:ext>
                </a:extLst>
              </p:cNvPr>
              <p:cNvGraphicFramePr/>
              <p:nvPr>
                <p:extLst>
                  <p:ext uri="{D42A27DB-BD31-4B8C-83A1-F6EECF244321}">
                    <p14:modId xmlns:p14="http://schemas.microsoft.com/office/powerpoint/2010/main" val="3399687652"/>
                  </p:ext>
                </p:extLst>
              </p:nvPr>
            </p:nvGraphicFramePr>
            <p:xfrm>
              <a:off x="838200" y="4059125"/>
              <a:ext cx="5118375" cy="236936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3" name="Graphique 32">
                <a:extLst>
                  <a:ext uri="{FF2B5EF4-FFF2-40B4-BE49-F238E27FC236}">
                    <a16:creationId xmlns:a16="http://schemas.microsoft.com/office/drawing/2014/main" id="{EC83F693-BA57-0F02-BBC2-065900D97424}"/>
                  </a:ext>
                </a:extLst>
              </p:cNvPr>
              <p:cNvPicPr>
                <a:picLocks noGrp="1" noRot="1" noChangeAspect="1" noMove="1" noResize="1" noEditPoints="1" noAdjustHandles="1" noChangeArrowheads="1" noChangeShapeType="1"/>
              </p:cNvPicPr>
              <p:nvPr/>
            </p:nvPicPr>
            <p:blipFill>
              <a:blip r:embed="rId4"/>
              <a:stretch>
                <a:fillRect/>
              </a:stretch>
            </p:blipFill>
            <p:spPr>
              <a:xfrm>
                <a:off x="838200" y="4059125"/>
                <a:ext cx="5118375" cy="2369367"/>
              </a:xfrm>
              <a:prstGeom prst="rect">
                <a:avLst/>
              </a:prstGeom>
            </p:spPr>
          </p:pic>
        </mc:Fallback>
      </mc:AlternateContent>
    </p:spTree>
    <p:extLst>
      <p:ext uri="{BB962C8B-B14F-4D97-AF65-F5344CB8AC3E}">
        <p14:creationId xmlns:p14="http://schemas.microsoft.com/office/powerpoint/2010/main" val="1141909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688A9-807F-64DF-FC99-9376028DF03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24303003-7A81-DC09-CA31-B075D26444FB}"/>
              </a:ext>
            </a:extLst>
          </p:cNvPr>
          <p:cNvSpPr txBox="1"/>
          <p:nvPr/>
        </p:nvSpPr>
        <p:spPr>
          <a:xfrm>
            <a:off x="494982" y="564187"/>
            <a:ext cx="5493657" cy="461665"/>
          </a:xfrm>
          <a:prstGeom prst="rect">
            <a:avLst/>
          </a:prstGeom>
          <a:noFill/>
        </p:spPr>
        <p:txBody>
          <a:bodyPr wrap="square" rtlCol="0">
            <a:spAutoFit/>
          </a:bodyPr>
          <a:lstStyle/>
          <a:p>
            <a:r>
              <a:rPr lang="fr-FR" sz="2400" b="1"/>
              <a:t>ANALYSE DES ENJEUX MATERIELS</a:t>
            </a:r>
          </a:p>
        </p:txBody>
      </p:sp>
      <p:sp>
        <p:nvSpPr>
          <p:cNvPr id="3" name="ZoneTexte 2">
            <a:extLst>
              <a:ext uri="{FF2B5EF4-FFF2-40B4-BE49-F238E27FC236}">
                <a16:creationId xmlns:a16="http://schemas.microsoft.com/office/drawing/2014/main" id="{A19EED87-E15E-892A-924C-9DD92B89CA23}"/>
              </a:ext>
            </a:extLst>
          </p:cNvPr>
          <p:cNvSpPr txBox="1"/>
          <p:nvPr/>
        </p:nvSpPr>
        <p:spPr>
          <a:xfrm>
            <a:off x="494982" y="1025852"/>
            <a:ext cx="6217318" cy="923330"/>
          </a:xfrm>
          <a:prstGeom prst="rect">
            <a:avLst/>
          </a:prstGeom>
          <a:noFill/>
        </p:spPr>
        <p:txBody>
          <a:bodyPr wrap="square">
            <a:spAutoFit/>
          </a:bodyPr>
          <a:lstStyle/>
          <a:p>
            <a:r>
              <a:rPr lang="fr-FR" sz="1800" b="1" spc="150" dirty="0">
                <a:solidFill>
                  <a:srgbClr val="156082"/>
                </a:solidFill>
                <a:effectLst/>
                <a:latin typeface="Aptos Display" panose="020B0004020202020204" pitchFamily="34" charset="0"/>
                <a:ea typeface="Aptos" panose="020B0004020202020204" pitchFamily="34" charset="0"/>
                <a:cs typeface="Arial" panose="020B0604020202020204" pitchFamily="34" charset="0"/>
              </a:rPr>
              <a:t>Association des plans d’action aux financements et investissements</a:t>
            </a:r>
          </a:p>
          <a:p>
            <a:endParaRPr lang="fr-FR" sz="1800" b="1" spc="150" dirty="0">
              <a:solidFill>
                <a:srgbClr val="156082"/>
              </a:solidFill>
              <a:effectLst/>
              <a:latin typeface="Aptos Display" panose="020B0004020202020204" pitchFamily="34" charset="0"/>
              <a:ea typeface="Aptos" panose="020B00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3F51313-A5F3-8294-CA1A-6F793D8AB19D}"/>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1192697F-1858-0FB5-41FA-84E985FA330B}"/>
              </a:ext>
            </a:extLst>
          </p:cNvPr>
          <p:cNvSpPr txBox="1"/>
          <p:nvPr/>
        </p:nvSpPr>
        <p:spPr>
          <a:xfrm>
            <a:off x="329364" y="1869471"/>
            <a:ext cx="6382936" cy="4031360"/>
          </a:xfrm>
          <a:prstGeom prst="rect">
            <a:avLst/>
          </a:prstGeom>
          <a:noFill/>
        </p:spPr>
        <p:txBody>
          <a:bodyPr wrap="square">
            <a:spAutoFit/>
          </a:bodyPr>
          <a:lstStyle/>
          <a:p>
            <a:pPr algn="just">
              <a:lnSpc>
                <a:spcPct val="120000"/>
              </a:lnSpc>
              <a:buNone/>
            </a:pPr>
            <a:r>
              <a:rPr lang="fr-FR" sz="1400" dirty="0">
                <a:latin typeface="Aptos" panose="020B0004020202020204" pitchFamily="34" charset="0"/>
                <a:cs typeface="Arial" panose="020B0604020202020204" pitchFamily="34" charset="0"/>
              </a:rPr>
              <a:t>Outre des financements spécifiques, </a:t>
            </a:r>
            <a:r>
              <a:rPr lang="fr-FR" sz="1400" b="1" dirty="0">
                <a:latin typeface="Aptos" panose="020B0004020202020204" pitchFamily="34" charset="0"/>
                <a:cs typeface="Arial" panose="020B0604020202020204" pitchFamily="34" charset="0"/>
              </a:rPr>
              <a:t>les entreprises prévoient également des CAPEX et OPEX pour mettre en place leurs politiques</a:t>
            </a:r>
            <a:r>
              <a:rPr lang="fr-FR" sz="1400" dirty="0">
                <a:latin typeface="Aptos" panose="020B0004020202020204" pitchFamily="34" charset="0"/>
                <a:cs typeface="Arial" panose="020B0604020202020204" pitchFamily="34" charset="0"/>
              </a:rPr>
              <a:t>. </a:t>
            </a:r>
          </a:p>
          <a:p>
            <a:pPr algn="just">
              <a:lnSpc>
                <a:spcPct val="120000"/>
              </a:lnSpc>
              <a:buNone/>
            </a:pPr>
            <a:endParaRPr lang="fr-FR" sz="1400" dirty="0">
              <a:latin typeface="Aptos" panose="020B0004020202020204" pitchFamily="34" charset="0"/>
              <a:cs typeface="Arial" panose="020B0604020202020204" pitchFamily="34" charset="0"/>
            </a:endParaRPr>
          </a:p>
          <a:p>
            <a:pPr algn="just">
              <a:lnSpc>
                <a:spcPct val="120000"/>
              </a:lnSpc>
              <a:buNone/>
            </a:pPr>
            <a:r>
              <a:rPr lang="fr-FR" sz="1400" dirty="0">
                <a:latin typeface="Aptos" panose="020B0004020202020204" pitchFamily="34" charset="0"/>
                <a:cs typeface="Arial" panose="020B0604020202020204" pitchFamily="34" charset="0"/>
              </a:rPr>
              <a:t>Au total, près de </a:t>
            </a:r>
            <a:r>
              <a:rPr lang="fr-FR" sz="1400" b="1" dirty="0">
                <a:solidFill>
                  <a:schemeClr val="accent2"/>
                </a:solidFill>
                <a:latin typeface="Aptos" panose="020B0004020202020204" pitchFamily="34" charset="0"/>
                <a:cs typeface="Arial" panose="020B0604020202020204" pitchFamily="34" charset="0"/>
              </a:rPr>
              <a:t>93 milliards </a:t>
            </a:r>
            <a:r>
              <a:rPr lang="fr-FR" sz="1400" dirty="0">
                <a:latin typeface="Aptos" panose="020B0004020202020204" pitchFamily="34" charset="0"/>
                <a:cs typeface="Arial" panose="020B0604020202020204" pitchFamily="34" charset="0"/>
              </a:rPr>
              <a:t>d’euros de CAPEX (Hors Taxonomie) </a:t>
            </a:r>
            <a:r>
              <a:rPr lang="fr-FR" sz="1400" baseline="30000" dirty="0">
                <a:solidFill>
                  <a:schemeClr val="accent2"/>
                </a:solidFill>
                <a:latin typeface="Aptos" panose="020B0004020202020204" pitchFamily="34" charset="0"/>
                <a:cs typeface="Arial" panose="020B0604020202020204" pitchFamily="34" charset="0"/>
              </a:rPr>
              <a:t>(1)</a:t>
            </a:r>
            <a:r>
              <a:rPr lang="fr-FR" sz="1400" dirty="0">
                <a:latin typeface="Aptos" panose="020B0004020202020204" pitchFamily="34" charset="0"/>
                <a:cs typeface="Arial" panose="020B0604020202020204" pitchFamily="34" charset="0"/>
              </a:rPr>
              <a:t>  ont été déclarés et sont portés par 43% du panel (ainsi que 22 milliards d’OPEX ), dont 67% par le secteur Energie Ressources et Environnement et 15% par l’Automobile et Transport. </a:t>
            </a:r>
          </a:p>
          <a:p>
            <a:pPr algn="just">
              <a:lnSpc>
                <a:spcPct val="120000"/>
              </a:lnSpc>
              <a:buNone/>
            </a:pPr>
            <a:r>
              <a:rPr lang="fr-FR" sz="1200" i="1" dirty="0">
                <a:latin typeface="Aptos" panose="020B0004020202020204" pitchFamily="34" charset="0"/>
                <a:cs typeface="Arial" panose="020B0604020202020204" pitchFamily="34" charset="0"/>
              </a:rPr>
              <a:t>On note cependant qu’aucun montant direct de Capex n’a été déclaré par les constructeurs automobiles allemands dans le rapport de durabilité hors Taxonomie ; en effet, ces derniers communiquent uniquement sur leurs CAPEX &amp; OPEX alignés en réponse aux obligations de la Taxonomie. Les CAPEX / OPEX alignés déclarés dans ce secteur, s’élèvent à 10 milliards d’euros</a:t>
            </a:r>
            <a:r>
              <a:rPr lang="fr-FR" sz="1400" dirty="0">
                <a:latin typeface="Aptos" panose="020B0004020202020204" pitchFamily="34" charset="0"/>
                <a:cs typeface="Arial" panose="020B0604020202020204" pitchFamily="34" charset="0"/>
              </a:rPr>
              <a:t>.</a:t>
            </a:r>
          </a:p>
          <a:p>
            <a:pPr algn="just">
              <a:lnSpc>
                <a:spcPct val="120000"/>
              </a:lnSpc>
              <a:buNone/>
            </a:pPr>
            <a:endParaRPr lang="fr-FR" sz="1400" dirty="0">
              <a:latin typeface="Aptos" panose="020B0004020202020204" pitchFamily="34" charset="0"/>
              <a:cs typeface="Arial" panose="020B0604020202020204" pitchFamily="34" charset="0"/>
            </a:endParaRPr>
          </a:p>
          <a:p>
            <a:pPr algn="just">
              <a:lnSpc>
                <a:spcPct val="120000"/>
              </a:lnSpc>
              <a:buNone/>
            </a:pPr>
            <a:r>
              <a:rPr lang="fr-FR" sz="1400" b="1" dirty="0">
                <a:latin typeface="Aptos" panose="020B0004020202020204" pitchFamily="34" charset="0"/>
                <a:cs typeface="Arial" panose="020B0604020202020204" pitchFamily="34" charset="0"/>
              </a:rPr>
              <a:t>Ces investissements hors taxonomie concernent là encore principalement des enjeux environnementaux (dans plus de 90% des cas).</a:t>
            </a:r>
          </a:p>
          <a:p>
            <a:pPr algn="just">
              <a:lnSpc>
                <a:spcPct val="120000"/>
              </a:lnSpc>
              <a:buNone/>
            </a:pPr>
            <a:endParaRPr lang="fr-FR" sz="1200" dirty="0">
              <a:effectLst/>
              <a:latin typeface="Aptos" panose="020B0004020202020204" pitchFamily="34" charset="0"/>
              <a:ea typeface="Aptos" panose="020B00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26B61595-129D-FCB9-80D5-B03A594FD84D}"/>
              </a:ext>
            </a:extLst>
          </p:cNvPr>
          <p:cNvSpPr>
            <a:spLocks noGrp="1"/>
          </p:cNvSpPr>
          <p:nvPr>
            <p:ph type="sldNum" sz="quarter" idx="12"/>
          </p:nvPr>
        </p:nvSpPr>
        <p:spPr/>
        <p:txBody>
          <a:bodyPr/>
          <a:lstStyle/>
          <a:p>
            <a:fld id="{2E12CFF1-E198-4524-86B2-F442B98BF2E1}" type="slidenum">
              <a:rPr lang="fr-FR" smtClean="0"/>
              <a:t>16</a:t>
            </a:fld>
            <a:endParaRPr lang="fr-FR"/>
          </a:p>
        </p:txBody>
      </p:sp>
      <p:sp>
        <p:nvSpPr>
          <p:cNvPr id="9" name="ZoneTexte 8">
            <a:extLst>
              <a:ext uri="{FF2B5EF4-FFF2-40B4-BE49-F238E27FC236}">
                <a16:creationId xmlns:a16="http://schemas.microsoft.com/office/drawing/2014/main" id="{5CC3D74B-D0A1-78BE-4054-19DF0A748BCA}"/>
              </a:ext>
            </a:extLst>
          </p:cNvPr>
          <p:cNvSpPr txBox="1"/>
          <p:nvPr/>
        </p:nvSpPr>
        <p:spPr>
          <a:xfrm>
            <a:off x="337224" y="5846415"/>
            <a:ext cx="6439218" cy="507831"/>
          </a:xfrm>
          <a:prstGeom prst="rect">
            <a:avLst/>
          </a:prstGeom>
          <a:noFill/>
        </p:spPr>
        <p:txBody>
          <a:bodyPr wrap="square">
            <a:spAutoFit/>
          </a:bodyPr>
          <a:lstStyle/>
          <a:p>
            <a:r>
              <a:rPr lang="fr-FR" sz="1200" baseline="30000" dirty="0">
                <a:solidFill>
                  <a:schemeClr val="accent2"/>
                </a:solidFill>
                <a:latin typeface="Aptos" panose="020B0004020202020204" pitchFamily="34" charset="0"/>
                <a:cs typeface="Arial" panose="020B0604020202020204" pitchFamily="34" charset="0"/>
              </a:rPr>
              <a:t>(1) </a:t>
            </a:r>
            <a:r>
              <a:rPr lang="fr-FR" sz="900" dirty="0"/>
              <a:t>Il s’agit des CAPEX/ OPEX cumulés engagés selon les rapports de durabilité, en lien avec des enjeux matériels. Il peut s’agir de montants qui seront investis sur plusieurs années ce qui explique le montant très matériel par rapport au cumul des Capex de l’année (340 milliards). Par ailleurs, les montants de CAPEX déclarés au titre de la Taxonomie n’ont pas été pris en compte.</a:t>
            </a:r>
            <a:endParaRPr lang="fr-FR" dirty="0"/>
          </a:p>
        </p:txBody>
      </p:sp>
      <p:pic>
        <p:nvPicPr>
          <p:cNvPr id="7" name="Image 6">
            <a:extLst>
              <a:ext uri="{FF2B5EF4-FFF2-40B4-BE49-F238E27FC236}">
                <a16:creationId xmlns:a16="http://schemas.microsoft.com/office/drawing/2014/main" id="{905DD656-7FFC-9281-7E13-7E32C12E42B9}"/>
              </a:ext>
            </a:extLst>
          </p:cNvPr>
          <p:cNvPicPr>
            <a:picLocks noChangeAspect="1"/>
          </p:cNvPicPr>
          <p:nvPr/>
        </p:nvPicPr>
        <p:blipFill>
          <a:blip r:embed="rId3"/>
          <a:stretch>
            <a:fillRect/>
          </a:stretch>
        </p:blipFill>
        <p:spPr>
          <a:xfrm>
            <a:off x="6998677" y="3006968"/>
            <a:ext cx="5193323" cy="3851031"/>
          </a:xfrm>
          <a:prstGeom prst="rect">
            <a:avLst/>
          </a:prstGeom>
        </p:spPr>
      </p:pic>
      <p:sp>
        <p:nvSpPr>
          <p:cNvPr id="8" name="ZoneTexte 7">
            <a:extLst>
              <a:ext uri="{FF2B5EF4-FFF2-40B4-BE49-F238E27FC236}">
                <a16:creationId xmlns:a16="http://schemas.microsoft.com/office/drawing/2014/main" id="{E8AD9AE1-3D08-1E69-0D44-337A804638AA}"/>
              </a:ext>
            </a:extLst>
          </p:cNvPr>
          <p:cNvSpPr txBox="1"/>
          <p:nvPr/>
        </p:nvSpPr>
        <p:spPr>
          <a:xfrm>
            <a:off x="7151077" y="257908"/>
            <a:ext cx="4202723" cy="375138"/>
          </a:xfrm>
          <a:prstGeom prst="rect">
            <a:avLst/>
          </a:prstGeom>
          <a:noFill/>
        </p:spPr>
        <p:txBody>
          <a:bodyPr wrap="square" rtlCol="0">
            <a:spAutoFit/>
          </a:bodyPr>
          <a:lstStyle/>
          <a:p>
            <a:r>
              <a:rPr lang="fr-FR" b="1" spc="150">
                <a:solidFill>
                  <a:schemeClr val="bg1"/>
                </a:solidFill>
                <a:latin typeface="Aptos Display" panose="020B0004020202020204" pitchFamily="34" charset="0"/>
                <a:cs typeface="Arial" panose="020B0604020202020204" pitchFamily="34" charset="0"/>
              </a:rPr>
              <a:t>Prix interne du carbone</a:t>
            </a:r>
          </a:p>
        </p:txBody>
      </p:sp>
      <p:sp>
        <p:nvSpPr>
          <p:cNvPr id="11" name="ZoneTexte 10">
            <a:extLst>
              <a:ext uri="{FF2B5EF4-FFF2-40B4-BE49-F238E27FC236}">
                <a16:creationId xmlns:a16="http://schemas.microsoft.com/office/drawing/2014/main" id="{287514B9-9ABC-BF4E-F087-D24341DBD11B}"/>
              </a:ext>
            </a:extLst>
          </p:cNvPr>
          <p:cNvSpPr txBox="1"/>
          <p:nvPr/>
        </p:nvSpPr>
        <p:spPr>
          <a:xfrm>
            <a:off x="7197969" y="902760"/>
            <a:ext cx="4888524" cy="1892826"/>
          </a:xfrm>
          <a:prstGeom prst="rect">
            <a:avLst/>
          </a:prstGeom>
          <a:noFill/>
        </p:spPr>
        <p:txBody>
          <a:bodyPr wrap="square">
            <a:spAutoFit/>
          </a:bodyPr>
          <a:lstStyle/>
          <a:p>
            <a:r>
              <a:rPr lang="fr-FR" sz="1300" b="1" kern="0" dirty="0">
                <a:solidFill>
                  <a:schemeClr val="accent2"/>
                </a:solidFill>
                <a:effectLst/>
                <a:latin typeface="Aptos" panose="020B0004020202020204" pitchFamily="34" charset="0"/>
                <a:ea typeface="Aptos" panose="020B0004020202020204" pitchFamily="34" charset="0"/>
                <a:cs typeface="Arial" panose="020B0604020202020204" pitchFamily="34" charset="0"/>
              </a:rPr>
              <a:t>50% </a:t>
            </a:r>
            <a:r>
              <a:rPr lang="fr-FR" sz="13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des entreprises étudiées déclarent dans leurs états de durabilité avoir un prix interne du carbone. </a:t>
            </a:r>
          </a:p>
          <a:p>
            <a:endParaRPr lang="fr-FR" sz="1300" kern="0" dirty="0">
              <a:solidFill>
                <a:schemeClr val="bg1"/>
              </a:solidFill>
              <a:latin typeface="Aptos" panose="020B0004020202020204" pitchFamily="34" charset="0"/>
              <a:ea typeface="Aptos" panose="020B0004020202020204" pitchFamily="34" charset="0"/>
              <a:cs typeface="Arial" panose="020B0604020202020204" pitchFamily="34" charset="0"/>
            </a:endParaRPr>
          </a:p>
          <a:p>
            <a:r>
              <a:rPr lang="fr-FR" sz="13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Ce prix du carbone est essentiellement utilisé</a:t>
            </a:r>
            <a:r>
              <a:rPr lang="fr-FR" sz="1300" b="1" kern="0" dirty="0">
                <a:solidFill>
                  <a:schemeClr val="bg1"/>
                </a:solidFill>
                <a:effectLst/>
                <a:latin typeface="Aptos" panose="020B0004020202020204" pitchFamily="34" charset="0"/>
                <a:ea typeface="Aptos" panose="020B0004020202020204" pitchFamily="34" charset="0"/>
                <a:cs typeface="Arial" panose="020B0604020202020204" pitchFamily="34" charset="0"/>
              </a:rPr>
              <a:t> dans les processus de décisions d’investissements </a:t>
            </a:r>
            <a:r>
              <a:rPr lang="fr-FR" sz="13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(dans 71% des rapports mentionnant un prix interne du carbone). </a:t>
            </a:r>
          </a:p>
          <a:p>
            <a:endParaRPr lang="fr-FR" sz="1300" kern="0" dirty="0">
              <a:solidFill>
                <a:schemeClr val="bg1"/>
              </a:solidFill>
              <a:latin typeface="Aptos" panose="020B0004020202020204" pitchFamily="34" charset="0"/>
              <a:ea typeface="Aptos" panose="020B0004020202020204" pitchFamily="34" charset="0"/>
              <a:cs typeface="Arial" panose="020B0604020202020204" pitchFamily="34" charset="0"/>
            </a:endParaRPr>
          </a:p>
          <a:p>
            <a:r>
              <a:rPr lang="fr-FR" sz="13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Le prix carbone moyen affiché est 107 euros la tonne mais on note de fortes disparités au sein des entreprises concernées.</a:t>
            </a:r>
            <a:endParaRPr lang="fr-FR" sz="1300" dirty="0">
              <a:solidFill>
                <a:schemeClr val="bg1"/>
              </a:solidFill>
            </a:endParaRPr>
          </a:p>
        </p:txBody>
      </p:sp>
    </p:spTree>
    <p:extLst>
      <p:ext uri="{BB962C8B-B14F-4D97-AF65-F5344CB8AC3E}">
        <p14:creationId xmlns:p14="http://schemas.microsoft.com/office/powerpoint/2010/main" val="2026634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C82B0-5BC6-BBD6-0900-86F383DBE0FC}"/>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52474D0B-D90F-7567-C193-33A6DFAAF52F}"/>
              </a:ext>
            </a:extLst>
          </p:cNvPr>
          <p:cNvSpPr txBox="1"/>
          <p:nvPr/>
        </p:nvSpPr>
        <p:spPr>
          <a:xfrm>
            <a:off x="494982" y="564187"/>
            <a:ext cx="5493657" cy="461665"/>
          </a:xfrm>
          <a:prstGeom prst="rect">
            <a:avLst/>
          </a:prstGeom>
          <a:noFill/>
        </p:spPr>
        <p:txBody>
          <a:bodyPr wrap="square" rtlCol="0">
            <a:spAutoFit/>
          </a:bodyPr>
          <a:lstStyle/>
          <a:p>
            <a:r>
              <a:rPr lang="fr-FR" sz="2400" b="1"/>
              <a:t>ANALYSE DES ENJEUX MATERIELS</a:t>
            </a:r>
          </a:p>
        </p:txBody>
      </p:sp>
      <p:sp>
        <p:nvSpPr>
          <p:cNvPr id="3" name="ZoneTexte 2">
            <a:extLst>
              <a:ext uri="{FF2B5EF4-FFF2-40B4-BE49-F238E27FC236}">
                <a16:creationId xmlns:a16="http://schemas.microsoft.com/office/drawing/2014/main" id="{0E113DA7-B46D-0491-7BC3-CC3AF7854C53}"/>
              </a:ext>
            </a:extLst>
          </p:cNvPr>
          <p:cNvSpPr txBox="1"/>
          <p:nvPr/>
        </p:nvSpPr>
        <p:spPr>
          <a:xfrm>
            <a:off x="494982" y="1025852"/>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Plans de transition </a:t>
            </a:r>
          </a:p>
        </p:txBody>
      </p:sp>
      <p:sp>
        <p:nvSpPr>
          <p:cNvPr id="4" name="Rectangle 3">
            <a:extLst>
              <a:ext uri="{FF2B5EF4-FFF2-40B4-BE49-F238E27FC236}">
                <a16:creationId xmlns:a16="http://schemas.microsoft.com/office/drawing/2014/main" id="{8644004F-5B46-AB4C-6AD9-807423CFE7DC}"/>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DF9DC682-67D0-6529-AEA5-F73EEE37E450}"/>
              </a:ext>
            </a:extLst>
          </p:cNvPr>
          <p:cNvSpPr txBox="1"/>
          <p:nvPr/>
        </p:nvSpPr>
        <p:spPr>
          <a:xfrm>
            <a:off x="329364" y="1605119"/>
            <a:ext cx="6382936" cy="594522"/>
          </a:xfrm>
          <a:prstGeom prst="rect">
            <a:avLst/>
          </a:prstGeom>
          <a:noFill/>
        </p:spPr>
        <p:txBody>
          <a:bodyPr wrap="square">
            <a:spAutoFit/>
          </a:bodyPr>
          <a:lstStyle/>
          <a:p>
            <a:pPr algn="just">
              <a:lnSpc>
                <a:spcPct val="120000"/>
              </a:lnSpc>
              <a:buNone/>
            </a:pPr>
            <a:r>
              <a:rPr lang="fr-FR" sz="1400" dirty="0">
                <a:latin typeface="Aptos" panose="020B0004020202020204" pitchFamily="34" charset="0"/>
                <a:cs typeface="Arial" panose="020B0604020202020204" pitchFamily="34" charset="0"/>
              </a:rPr>
              <a:t>L’existence de plans de transition nous paraît également significative dans la recherche de connectivité. </a:t>
            </a:r>
            <a:endParaRPr lang="fr-FR" sz="1200" dirty="0">
              <a:effectLst/>
              <a:latin typeface="Aptos" panose="020B0004020202020204" pitchFamily="34" charset="0"/>
              <a:ea typeface="Aptos" panose="020B00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DF0E8425-6A0C-62AB-3A7C-AF56D9AB680F}"/>
              </a:ext>
            </a:extLst>
          </p:cNvPr>
          <p:cNvSpPr>
            <a:spLocks noGrp="1"/>
          </p:cNvSpPr>
          <p:nvPr>
            <p:ph type="sldNum" sz="quarter" idx="12"/>
          </p:nvPr>
        </p:nvSpPr>
        <p:spPr/>
        <p:txBody>
          <a:bodyPr/>
          <a:lstStyle/>
          <a:p>
            <a:fld id="{2E12CFF1-E198-4524-86B2-F442B98BF2E1}" type="slidenum">
              <a:rPr lang="fr-FR" smtClean="0"/>
              <a:t>17</a:t>
            </a:fld>
            <a:endParaRPr lang="fr-FR"/>
          </a:p>
        </p:txBody>
      </p:sp>
      <p:sp>
        <p:nvSpPr>
          <p:cNvPr id="11" name="ZoneTexte 10">
            <a:extLst>
              <a:ext uri="{FF2B5EF4-FFF2-40B4-BE49-F238E27FC236}">
                <a16:creationId xmlns:a16="http://schemas.microsoft.com/office/drawing/2014/main" id="{F087219F-6F1E-DA3E-8FCC-E2F1F7FC5786}"/>
              </a:ext>
            </a:extLst>
          </p:cNvPr>
          <p:cNvSpPr txBox="1"/>
          <p:nvPr/>
        </p:nvSpPr>
        <p:spPr>
          <a:xfrm>
            <a:off x="7086156" y="1107400"/>
            <a:ext cx="4888524" cy="2893100"/>
          </a:xfrm>
          <a:prstGeom prst="rect">
            <a:avLst/>
          </a:prstGeom>
          <a:noFill/>
        </p:spPr>
        <p:txBody>
          <a:bodyPr wrap="square" lIns="91440" tIns="45720" rIns="91440" bIns="45720" anchor="t">
            <a:spAutoFit/>
          </a:bodyPr>
          <a:lstStyle/>
          <a:p>
            <a:pPr algn="just"/>
            <a:r>
              <a:rPr lang="fr-FR" sz="13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A ce titre, des investissements dédiés aux plans de transition sont déclarés par </a:t>
            </a:r>
            <a:r>
              <a:rPr lang="fr-FR" sz="1300" b="1" kern="0" dirty="0">
                <a:solidFill>
                  <a:schemeClr val="accent2"/>
                </a:solidFill>
                <a:effectLst/>
                <a:latin typeface="Aptos" panose="020B0004020202020204" pitchFamily="34" charset="0"/>
                <a:ea typeface="Aptos" panose="020B0004020202020204" pitchFamily="34" charset="0"/>
                <a:cs typeface="Arial" panose="020B0604020202020204" pitchFamily="34" charset="0"/>
              </a:rPr>
              <a:t>44% des entreprises concernées</a:t>
            </a:r>
            <a:r>
              <a:rPr lang="fr-FR" sz="13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 </a:t>
            </a:r>
          </a:p>
          <a:p>
            <a:pPr algn="just"/>
            <a:endParaRPr lang="fr-FR" sz="1300" kern="0" dirty="0">
              <a:solidFill>
                <a:schemeClr val="bg1"/>
              </a:solidFill>
              <a:latin typeface="Aptos" panose="020B0004020202020204" pitchFamily="34" charset="0"/>
              <a:ea typeface="Aptos" panose="020B0004020202020204" pitchFamily="34" charset="0"/>
              <a:cs typeface="Arial" panose="020B0604020202020204" pitchFamily="34" charset="0"/>
            </a:endParaRPr>
          </a:p>
          <a:p>
            <a:pPr algn="just"/>
            <a:r>
              <a:rPr lang="fr-FR" sz="13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La somme des CAPEX </a:t>
            </a:r>
            <a:r>
              <a:rPr lang="fr-FR" sz="1300" b="1" kern="0" baseline="30000" dirty="0">
                <a:solidFill>
                  <a:schemeClr val="accent2"/>
                </a:solidFill>
                <a:effectLst/>
                <a:latin typeface="Aptos" panose="020B0004020202020204" pitchFamily="34" charset="0"/>
                <a:ea typeface="Aptos" panose="020B0004020202020204" pitchFamily="34" charset="0"/>
                <a:cs typeface="Arial" panose="020B0604020202020204" pitchFamily="34" charset="0"/>
              </a:rPr>
              <a:t>(1)</a:t>
            </a:r>
            <a:r>
              <a:rPr lang="fr-FR" sz="13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   déclarés est de </a:t>
            </a:r>
            <a:r>
              <a:rPr lang="fr-FR" sz="1300" b="1" kern="0" dirty="0">
                <a:solidFill>
                  <a:schemeClr val="accent2"/>
                </a:solidFill>
                <a:effectLst/>
                <a:latin typeface="Aptos" panose="020B0004020202020204" pitchFamily="34" charset="0"/>
                <a:ea typeface="Aptos" panose="020B0004020202020204" pitchFamily="34" charset="0"/>
                <a:cs typeface="Arial" panose="020B0604020202020204" pitchFamily="34" charset="0"/>
              </a:rPr>
              <a:t>57 milliards d’euros  </a:t>
            </a:r>
            <a:r>
              <a:rPr lang="fr-FR" sz="13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(et 9,7 milliards d’OPEX) dont 33 milliards déclarés par des entreprises françaises. </a:t>
            </a:r>
          </a:p>
          <a:p>
            <a:pPr algn="just"/>
            <a:endParaRPr lang="fr-FR" sz="1300" kern="0" dirty="0">
              <a:solidFill>
                <a:schemeClr val="bg1"/>
              </a:solidFill>
              <a:latin typeface="Aptos" panose="020B0004020202020204" pitchFamily="34" charset="0"/>
              <a:ea typeface="Aptos" panose="020B0004020202020204" pitchFamily="34" charset="0"/>
              <a:cs typeface="Arial" panose="020B0604020202020204" pitchFamily="34" charset="0"/>
            </a:endParaRPr>
          </a:p>
          <a:p>
            <a:pPr algn="just"/>
            <a:r>
              <a:rPr lang="fr-FR" sz="1300" kern="0" dirty="0">
                <a:solidFill>
                  <a:schemeClr val="bg1"/>
                </a:solidFill>
                <a:effectLst/>
                <a:latin typeface="Aptos"/>
                <a:ea typeface="Aptos" panose="020B0004020202020204" pitchFamily="34" charset="0"/>
                <a:cs typeface="Arial"/>
              </a:rPr>
              <a:t>Concernant la répartition par secteur, le secteur de l’Energie représente à lui seul 50 milliards des CAPEX déclarés en soutien </a:t>
            </a:r>
            <a:r>
              <a:rPr lang="fr-FR" sz="1300" kern="0" dirty="0">
                <a:solidFill>
                  <a:schemeClr val="bg1"/>
                </a:solidFill>
                <a:latin typeface="Aptos"/>
                <a:ea typeface="Aptos" panose="020B0004020202020204" pitchFamily="34" charset="0"/>
                <a:cs typeface="Arial"/>
              </a:rPr>
              <a:t>des </a:t>
            </a:r>
            <a:r>
              <a:rPr lang="fr-FR" sz="1300" kern="0" dirty="0">
                <a:solidFill>
                  <a:schemeClr val="bg1"/>
                </a:solidFill>
                <a:effectLst/>
                <a:latin typeface="Aptos"/>
                <a:ea typeface="Aptos" panose="020B0004020202020204" pitchFamily="34" charset="0"/>
                <a:cs typeface="Arial"/>
              </a:rPr>
              <a:t>plans de transition </a:t>
            </a:r>
            <a:r>
              <a:rPr lang="fr-FR" sz="1300" b="1" kern="0" baseline="30000" dirty="0">
                <a:solidFill>
                  <a:schemeClr val="accent2"/>
                </a:solidFill>
                <a:effectLst/>
                <a:latin typeface="Aptos"/>
                <a:ea typeface="Aptos" panose="020B0004020202020204" pitchFamily="34" charset="0"/>
                <a:cs typeface="Arial"/>
              </a:rPr>
              <a:t>(2</a:t>
            </a:r>
            <a:r>
              <a:rPr lang="fr-FR" sz="1300" b="1" kern="0" baseline="30000" dirty="0">
                <a:solidFill>
                  <a:schemeClr val="accent2"/>
                </a:solidFill>
                <a:latin typeface="Aptos"/>
                <a:ea typeface="Aptos" panose="020B0004020202020204" pitchFamily="34" charset="0"/>
                <a:cs typeface="Arial"/>
              </a:rPr>
              <a:t>)</a:t>
            </a:r>
            <a:r>
              <a:rPr lang="fr-FR" sz="1300" kern="0" dirty="0">
                <a:solidFill>
                  <a:schemeClr val="bg1"/>
                </a:solidFill>
                <a:latin typeface="Aptos"/>
                <a:ea typeface="Aptos" panose="020B0004020202020204" pitchFamily="34" charset="0"/>
                <a:cs typeface="Arial"/>
              </a:rPr>
              <a:t>.</a:t>
            </a:r>
            <a:r>
              <a:rPr lang="fr-FR" sz="1300" kern="0" dirty="0">
                <a:solidFill>
                  <a:schemeClr val="bg1"/>
                </a:solidFill>
                <a:effectLst/>
                <a:latin typeface="Aptos"/>
                <a:ea typeface="Aptos" panose="020B0004020202020204" pitchFamily="34" charset="0"/>
                <a:cs typeface="Arial"/>
              </a:rPr>
              <a:t>  </a:t>
            </a:r>
          </a:p>
          <a:p>
            <a:pPr algn="just"/>
            <a:endParaRPr lang="fr-FR" sz="1300" kern="0" dirty="0">
              <a:solidFill>
                <a:schemeClr val="bg1"/>
              </a:solidFill>
              <a:latin typeface="Aptos" panose="020B0004020202020204" pitchFamily="34" charset="0"/>
              <a:ea typeface="Aptos" panose="020B0004020202020204" pitchFamily="34" charset="0"/>
              <a:cs typeface="Arial" panose="020B0604020202020204" pitchFamily="34" charset="0"/>
            </a:endParaRPr>
          </a:p>
          <a:p>
            <a:pPr algn="just"/>
            <a:r>
              <a:rPr lang="fr-FR" sz="13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Ces investissements alloués aux plans de transition sont également mentionnés dans la note Climat des Etats financiers par 40% des entreprises du panel.</a:t>
            </a:r>
            <a:endParaRPr lang="fr-FR" sz="1300" dirty="0">
              <a:solidFill>
                <a:schemeClr val="bg1"/>
              </a:solidFill>
            </a:endParaRPr>
          </a:p>
        </p:txBody>
      </p:sp>
      <p:pic>
        <p:nvPicPr>
          <p:cNvPr id="12" name="Image 11">
            <a:extLst>
              <a:ext uri="{FF2B5EF4-FFF2-40B4-BE49-F238E27FC236}">
                <a16:creationId xmlns:a16="http://schemas.microsoft.com/office/drawing/2014/main" id="{E2B5EED7-82F4-E833-68FA-F33AD18AC91E}"/>
              </a:ext>
            </a:extLst>
          </p:cNvPr>
          <p:cNvPicPr>
            <a:picLocks noChangeAspect="1"/>
          </p:cNvPicPr>
          <p:nvPr/>
        </p:nvPicPr>
        <p:blipFill>
          <a:blip r:embed="rId3"/>
          <a:stretch>
            <a:fillRect/>
          </a:stretch>
        </p:blipFill>
        <p:spPr>
          <a:xfrm>
            <a:off x="178301" y="2286483"/>
            <a:ext cx="6533999" cy="1494209"/>
          </a:xfrm>
          <a:prstGeom prst="rect">
            <a:avLst/>
          </a:prstGeom>
        </p:spPr>
      </p:pic>
      <p:sp>
        <p:nvSpPr>
          <p:cNvPr id="14" name="ZoneTexte 13">
            <a:extLst>
              <a:ext uri="{FF2B5EF4-FFF2-40B4-BE49-F238E27FC236}">
                <a16:creationId xmlns:a16="http://schemas.microsoft.com/office/drawing/2014/main" id="{473884B8-9B1B-100B-7656-D6BEAF8BDC04}"/>
              </a:ext>
            </a:extLst>
          </p:cNvPr>
          <p:cNvSpPr txBox="1"/>
          <p:nvPr/>
        </p:nvSpPr>
        <p:spPr>
          <a:xfrm>
            <a:off x="397300" y="3933092"/>
            <a:ext cx="6096000" cy="1892826"/>
          </a:xfrm>
          <a:prstGeom prst="rect">
            <a:avLst/>
          </a:prstGeom>
          <a:noFill/>
        </p:spPr>
        <p:txBody>
          <a:bodyPr wrap="square">
            <a:spAutoFit/>
          </a:bodyPr>
          <a:lstStyle/>
          <a:p>
            <a:pPr algn="just">
              <a:buNone/>
            </a:pPr>
            <a:r>
              <a:rPr lang="fr-FR" sz="1300" dirty="0">
                <a:latin typeface="Aptos" panose="020B0004020202020204" pitchFamily="34" charset="0"/>
                <a:cs typeface="Arial" panose="020B0604020202020204" pitchFamily="34" charset="0"/>
              </a:rPr>
              <a:t>On observe que </a:t>
            </a:r>
            <a:r>
              <a:rPr lang="fr-FR" sz="1300" b="1" dirty="0">
                <a:solidFill>
                  <a:schemeClr val="accent2"/>
                </a:solidFill>
                <a:latin typeface="Aptos" panose="020B0004020202020204" pitchFamily="34" charset="0"/>
                <a:cs typeface="Arial" panose="020B0604020202020204" pitchFamily="34" charset="0"/>
              </a:rPr>
              <a:t>80% </a:t>
            </a:r>
            <a:r>
              <a:rPr lang="fr-FR" sz="1300" dirty="0">
                <a:latin typeface="Aptos" panose="020B0004020202020204" pitchFamily="34" charset="0"/>
                <a:cs typeface="Arial" panose="020B0604020202020204" pitchFamily="34" charset="0"/>
              </a:rPr>
              <a:t>des entreprises du panel déclarent avoir un plan de transition. </a:t>
            </a:r>
          </a:p>
          <a:p>
            <a:pPr algn="just">
              <a:buNone/>
            </a:pPr>
            <a:endParaRPr lang="fr-FR" sz="1300" dirty="0">
              <a:latin typeface="Aptos" panose="020B0004020202020204" pitchFamily="34" charset="0"/>
              <a:cs typeface="Arial" panose="020B0604020202020204" pitchFamily="34" charset="0"/>
            </a:endParaRPr>
          </a:p>
          <a:p>
            <a:pPr algn="just">
              <a:buNone/>
            </a:pPr>
            <a:r>
              <a:rPr lang="fr-FR" sz="1300" dirty="0">
                <a:latin typeface="Aptos" panose="020B0004020202020204" pitchFamily="34" charset="0"/>
                <a:cs typeface="Arial" panose="020B0604020202020204" pitchFamily="34" charset="0"/>
              </a:rPr>
              <a:t>Par ailleurs, les trajectoires de réduction d’émission de GES (bilan calculé dans 92% des cas en utilisant le cadre du GHG Protocol), sont alignées à 95% avec les accords de Paris et validées dans 77% des cas par une initiative scientifique.  </a:t>
            </a:r>
          </a:p>
          <a:p>
            <a:pPr algn="just">
              <a:buNone/>
            </a:pPr>
            <a:endParaRPr lang="fr-FR" sz="1300" dirty="0">
              <a:latin typeface="Aptos" panose="020B0004020202020204" pitchFamily="34" charset="0"/>
              <a:cs typeface="Arial" panose="020B0604020202020204" pitchFamily="34" charset="0"/>
            </a:endParaRPr>
          </a:p>
          <a:p>
            <a:pPr algn="just">
              <a:buNone/>
            </a:pPr>
            <a:r>
              <a:rPr lang="fr-FR" sz="1300" b="1" dirty="0">
                <a:latin typeface="Aptos" panose="020B0004020202020204" pitchFamily="34" charset="0"/>
                <a:cs typeface="Arial" panose="020B0604020202020204" pitchFamily="34" charset="0"/>
              </a:rPr>
              <a:t>On est donc en mesure de s’attendre à des efforts importants pour atteindre ces objectifs. </a:t>
            </a:r>
          </a:p>
          <a:p>
            <a:pPr algn="just">
              <a:buNone/>
            </a:pPr>
            <a:r>
              <a:rPr lang="fr-FR" sz="1300" dirty="0">
                <a:latin typeface="Aptos" panose="020B0004020202020204" pitchFamily="34" charset="0"/>
                <a:cs typeface="Arial" panose="020B0604020202020204" pitchFamily="34" charset="0"/>
              </a:rPr>
              <a:t> </a:t>
            </a:r>
          </a:p>
        </p:txBody>
      </p:sp>
      <p:sp>
        <p:nvSpPr>
          <p:cNvPr id="16" name="ZoneTexte 15">
            <a:extLst>
              <a:ext uri="{FF2B5EF4-FFF2-40B4-BE49-F238E27FC236}">
                <a16:creationId xmlns:a16="http://schemas.microsoft.com/office/drawing/2014/main" id="{830AA454-8766-318F-4EE8-07A4A193FE6F}"/>
              </a:ext>
            </a:extLst>
          </p:cNvPr>
          <p:cNvSpPr txBox="1"/>
          <p:nvPr/>
        </p:nvSpPr>
        <p:spPr>
          <a:xfrm>
            <a:off x="7018730" y="4712613"/>
            <a:ext cx="5091054" cy="861774"/>
          </a:xfrm>
          <a:prstGeom prst="rect">
            <a:avLst/>
          </a:prstGeom>
          <a:noFill/>
        </p:spPr>
        <p:txBody>
          <a:bodyPr wrap="square">
            <a:spAutoFit/>
          </a:bodyPr>
          <a:lstStyle/>
          <a:p>
            <a:r>
              <a:rPr lang="fr-FR" sz="1200" kern="0" baseline="30000" dirty="0">
                <a:solidFill>
                  <a:schemeClr val="accent2"/>
                </a:solidFill>
                <a:effectLst/>
                <a:latin typeface="Aptos" panose="020B0004020202020204" pitchFamily="34" charset="0"/>
                <a:ea typeface="Aptos" panose="020B0004020202020204" pitchFamily="34" charset="0"/>
                <a:cs typeface="Arial" panose="020B0604020202020204" pitchFamily="34" charset="0"/>
              </a:rPr>
              <a:t>(1) </a:t>
            </a:r>
            <a:r>
              <a:rPr lang="fr-FR" sz="1000" dirty="0">
                <a:solidFill>
                  <a:schemeClr val="bg1"/>
                </a:solidFill>
              </a:rPr>
              <a:t>Il s’agit des CAPEX/ OPEX cumulés déclarés engagés dans les plans de transition climatique. Il peut s’agir de montants qui seront investis sur plusieurs années ce qui explique le montant très matériel par rapport au cumul des Capex totaux de l’année (340 milliards). Par ailleurs, les montants de CAPEX déclarés au titre de la Taxonomie n’ont pas été pris en compte.</a:t>
            </a:r>
            <a:r>
              <a:rPr lang="fr-FR" sz="10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 </a:t>
            </a:r>
            <a:endParaRPr lang="fr-FR" sz="1000" dirty="0">
              <a:solidFill>
                <a:schemeClr val="bg1"/>
              </a:solidFill>
            </a:endParaRPr>
          </a:p>
        </p:txBody>
      </p:sp>
      <p:sp>
        <p:nvSpPr>
          <p:cNvPr id="18" name="ZoneTexte 17">
            <a:extLst>
              <a:ext uri="{FF2B5EF4-FFF2-40B4-BE49-F238E27FC236}">
                <a16:creationId xmlns:a16="http://schemas.microsoft.com/office/drawing/2014/main" id="{D2AF735F-F757-A666-3693-E3EBD8AF59BA}"/>
              </a:ext>
            </a:extLst>
          </p:cNvPr>
          <p:cNvSpPr txBox="1"/>
          <p:nvPr/>
        </p:nvSpPr>
        <p:spPr>
          <a:xfrm>
            <a:off x="7086156" y="5679645"/>
            <a:ext cx="4966562" cy="677108"/>
          </a:xfrm>
          <a:prstGeom prst="rect">
            <a:avLst/>
          </a:prstGeom>
          <a:noFill/>
        </p:spPr>
        <p:txBody>
          <a:bodyPr wrap="square">
            <a:spAutoFit/>
          </a:bodyPr>
          <a:lstStyle/>
          <a:p>
            <a:r>
              <a:rPr lang="fr-FR" sz="1100" b="1" kern="0" baseline="30000" dirty="0">
                <a:solidFill>
                  <a:schemeClr val="accent2"/>
                </a:solidFill>
                <a:effectLst/>
                <a:latin typeface="Aptos" panose="020B0004020202020204" pitchFamily="34" charset="0"/>
                <a:ea typeface="Aptos" panose="020B0004020202020204" pitchFamily="34" charset="0"/>
                <a:cs typeface="Arial" panose="020B0604020202020204" pitchFamily="34" charset="0"/>
              </a:rPr>
              <a:t>(2) </a:t>
            </a:r>
            <a:r>
              <a:rPr lang="fr-FR" sz="1000" dirty="0">
                <a:solidFill>
                  <a:schemeClr val="bg1"/>
                </a:solidFill>
              </a:rPr>
              <a:t>Ainsi qu’indiqué précédemment, le secteur automobile allemand n’a déclaré aucun montant de capex dédiés aux plans de transition.</a:t>
            </a:r>
          </a:p>
          <a:p>
            <a:endParaRPr lang="fr-FR" dirty="0"/>
          </a:p>
        </p:txBody>
      </p:sp>
      <p:cxnSp>
        <p:nvCxnSpPr>
          <p:cNvPr id="20" name="Connecteur droit 19">
            <a:extLst>
              <a:ext uri="{FF2B5EF4-FFF2-40B4-BE49-F238E27FC236}">
                <a16:creationId xmlns:a16="http://schemas.microsoft.com/office/drawing/2014/main" id="{B1711E6E-141D-8A29-001A-54D6AAE58EC9}"/>
              </a:ext>
            </a:extLst>
          </p:cNvPr>
          <p:cNvCxnSpPr>
            <a:cxnSpLocks/>
          </p:cNvCxnSpPr>
          <p:nvPr/>
        </p:nvCxnSpPr>
        <p:spPr>
          <a:xfrm>
            <a:off x="8885320" y="4427621"/>
            <a:ext cx="1239253" cy="0"/>
          </a:xfrm>
          <a:prstGeom prst="line">
            <a:avLst/>
          </a:prstGeom>
          <a:ln w="28575">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5912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2431C-E036-ABDE-00F4-3506A3BCA5BE}"/>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53971D9-17F7-0997-AB18-D759086E324F}"/>
              </a:ext>
            </a:extLst>
          </p:cNvPr>
          <p:cNvSpPr txBox="1"/>
          <p:nvPr/>
        </p:nvSpPr>
        <p:spPr>
          <a:xfrm>
            <a:off x="494982" y="564187"/>
            <a:ext cx="5493657" cy="461665"/>
          </a:xfrm>
          <a:prstGeom prst="rect">
            <a:avLst/>
          </a:prstGeom>
          <a:noFill/>
        </p:spPr>
        <p:txBody>
          <a:bodyPr wrap="square" rtlCol="0">
            <a:spAutoFit/>
          </a:bodyPr>
          <a:lstStyle/>
          <a:p>
            <a:r>
              <a:rPr lang="fr-FR" sz="2400" b="1"/>
              <a:t>ANALYSE DES ENJEUX MATERIELS</a:t>
            </a:r>
          </a:p>
        </p:txBody>
      </p:sp>
      <p:sp>
        <p:nvSpPr>
          <p:cNvPr id="3" name="ZoneTexte 2">
            <a:extLst>
              <a:ext uri="{FF2B5EF4-FFF2-40B4-BE49-F238E27FC236}">
                <a16:creationId xmlns:a16="http://schemas.microsoft.com/office/drawing/2014/main" id="{A7DD4099-14A4-9C3F-EA63-55E02C4C7586}"/>
              </a:ext>
            </a:extLst>
          </p:cNvPr>
          <p:cNvSpPr txBox="1"/>
          <p:nvPr/>
        </p:nvSpPr>
        <p:spPr>
          <a:xfrm>
            <a:off x="494982" y="1025852"/>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Conclusions préliminaires</a:t>
            </a:r>
          </a:p>
        </p:txBody>
      </p:sp>
      <p:sp>
        <p:nvSpPr>
          <p:cNvPr id="4" name="Rectangle 3">
            <a:extLst>
              <a:ext uri="{FF2B5EF4-FFF2-40B4-BE49-F238E27FC236}">
                <a16:creationId xmlns:a16="http://schemas.microsoft.com/office/drawing/2014/main" id="{ECC7AE51-0D23-8DDD-2FFE-E2D49885065E}"/>
              </a:ext>
            </a:extLst>
          </p:cNvPr>
          <p:cNvSpPr/>
          <p:nvPr/>
        </p:nvSpPr>
        <p:spPr>
          <a:xfrm>
            <a:off x="8163426" y="0"/>
            <a:ext cx="4028574"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7B4AA636-C02C-3190-FD2C-2D3933EB9EEE}"/>
              </a:ext>
            </a:extLst>
          </p:cNvPr>
          <p:cNvSpPr txBox="1"/>
          <p:nvPr/>
        </p:nvSpPr>
        <p:spPr>
          <a:xfrm>
            <a:off x="494982" y="1583769"/>
            <a:ext cx="7611478" cy="4472506"/>
          </a:xfrm>
          <a:prstGeom prst="rect">
            <a:avLst/>
          </a:prstGeom>
          <a:noFill/>
        </p:spPr>
        <p:txBody>
          <a:bodyPr wrap="square">
            <a:spAutoFit/>
          </a:bodyPr>
          <a:lstStyle/>
          <a:p>
            <a:pPr algn="just">
              <a:lnSpc>
                <a:spcPct val="120000"/>
              </a:lnSpc>
              <a:buNone/>
            </a:pPr>
            <a:r>
              <a:rPr lang="fr-FR" sz="1400" b="1" dirty="0">
                <a:latin typeface="Aptos" panose="020B0004020202020204" pitchFamily="34" charset="0"/>
                <a:cs typeface="Arial" panose="020B0604020202020204" pitchFamily="34" charset="0"/>
              </a:rPr>
              <a:t>Le climat ressort très nettement comme l’enjeu prioritaire </a:t>
            </a:r>
            <a:r>
              <a:rPr lang="fr-FR" sz="1400" dirty="0">
                <a:latin typeface="Aptos" panose="020B0004020202020204" pitchFamily="34" charset="0"/>
                <a:cs typeface="Arial" panose="020B0604020202020204" pitchFamily="34" charset="0"/>
              </a:rPr>
              <a:t>pour l’ensemble des entreprises du panel, tant dans la matérialité d’impact que dans la matérialité financière. </a:t>
            </a:r>
          </a:p>
          <a:p>
            <a:pPr algn="just">
              <a:lnSpc>
                <a:spcPct val="120000"/>
              </a:lnSpc>
              <a:buNone/>
            </a:pPr>
            <a:endParaRPr lang="fr-FR" sz="1400" dirty="0">
              <a:latin typeface="Aptos" panose="020B0004020202020204" pitchFamily="34" charset="0"/>
              <a:cs typeface="Arial" panose="020B0604020202020204" pitchFamily="34" charset="0"/>
            </a:endParaRPr>
          </a:p>
          <a:p>
            <a:pPr algn="just">
              <a:lnSpc>
                <a:spcPct val="120000"/>
              </a:lnSpc>
              <a:buNone/>
            </a:pPr>
            <a:r>
              <a:rPr lang="fr-FR" sz="1400" b="1" dirty="0">
                <a:latin typeface="Aptos" panose="020B0004020202020204" pitchFamily="34" charset="0"/>
                <a:cs typeface="Arial" panose="020B0604020202020204" pitchFamily="34" charset="0"/>
              </a:rPr>
              <a:t>L’enjeu climatique est également celui qui mobilise le plus de ressources financières</a:t>
            </a:r>
            <a:r>
              <a:rPr lang="fr-FR" sz="1400" dirty="0">
                <a:latin typeface="Aptos" panose="020B0004020202020204" pitchFamily="34" charset="0"/>
                <a:cs typeface="Arial" panose="020B0604020202020204" pitchFamily="34" charset="0"/>
              </a:rPr>
              <a:t>, que ce soient en termes de financements affectés ou d’investissements réalisés ou planifiés. 80% des entreprises du panel déclarent des plans de transition, démontrant leur fort engagement.</a:t>
            </a:r>
          </a:p>
          <a:p>
            <a:pPr algn="just">
              <a:lnSpc>
                <a:spcPct val="120000"/>
              </a:lnSpc>
              <a:buNone/>
            </a:pPr>
            <a:endParaRPr lang="fr-FR" sz="1400" dirty="0">
              <a:latin typeface="Aptos" panose="020B0004020202020204" pitchFamily="34" charset="0"/>
              <a:cs typeface="Arial" panose="020B0604020202020204" pitchFamily="34" charset="0"/>
            </a:endParaRPr>
          </a:p>
          <a:p>
            <a:pPr algn="just">
              <a:lnSpc>
                <a:spcPct val="120000"/>
              </a:lnSpc>
              <a:buNone/>
            </a:pPr>
            <a:r>
              <a:rPr lang="fr-FR" sz="1400" dirty="0">
                <a:latin typeface="Aptos" panose="020B0004020202020204" pitchFamily="34" charset="0"/>
                <a:cs typeface="Arial" panose="020B0604020202020204" pitchFamily="34" charset="0"/>
              </a:rPr>
              <a:t>Il existe </a:t>
            </a:r>
            <a:r>
              <a:rPr lang="fr-FR" sz="1400" b="1" dirty="0">
                <a:latin typeface="Aptos" panose="020B0004020202020204" pitchFamily="34" charset="0"/>
                <a:cs typeface="Arial" panose="020B0604020202020204" pitchFamily="34" charset="0"/>
              </a:rPr>
              <a:t>ainsi une connexion entre la matérialité de l’enjeu et les ressources financières allouées </a:t>
            </a:r>
            <a:r>
              <a:rPr lang="fr-FR" sz="1400" dirty="0">
                <a:latin typeface="Aptos" panose="020B0004020202020204" pitchFamily="34" charset="0"/>
                <a:cs typeface="Arial" panose="020B0604020202020204" pitchFamily="34" charset="0"/>
              </a:rPr>
              <a:t>sur ce thème du climat.</a:t>
            </a:r>
          </a:p>
          <a:p>
            <a:pPr algn="just">
              <a:lnSpc>
                <a:spcPct val="120000"/>
              </a:lnSpc>
              <a:buNone/>
            </a:pPr>
            <a:endParaRPr lang="fr-FR" sz="1400" dirty="0">
              <a:latin typeface="Aptos" panose="020B0004020202020204" pitchFamily="34" charset="0"/>
              <a:cs typeface="Arial" panose="020B0604020202020204" pitchFamily="34" charset="0"/>
            </a:endParaRPr>
          </a:p>
          <a:p>
            <a:pPr algn="just">
              <a:lnSpc>
                <a:spcPct val="120000"/>
              </a:lnSpc>
              <a:buNone/>
            </a:pPr>
            <a:r>
              <a:rPr lang="fr-FR" sz="1400" dirty="0">
                <a:latin typeface="Aptos" panose="020B0004020202020204" pitchFamily="34" charset="0"/>
                <a:cs typeface="Arial" panose="020B0604020202020204" pitchFamily="34" charset="0"/>
              </a:rPr>
              <a:t>La connexion est moins évidente pour d’autres enjeux tels que la Corruption, thème qui ressort de façon récurrente dans le haut des matrices de matérialité sans qu’il y ait de financement associé, ni même parfois de plans d’actions. </a:t>
            </a:r>
          </a:p>
          <a:p>
            <a:pPr algn="just">
              <a:lnSpc>
                <a:spcPct val="120000"/>
              </a:lnSpc>
              <a:buNone/>
            </a:pPr>
            <a:endParaRPr lang="fr-FR" sz="1400" dirty="0">
              <a:latin typeface="Aptos" panose="020B0004020202020204" pitchFamily="34" charset="0"/>
              <a:cs typeface="Arial" panose="020B0604020202020204" pitchFamily="34" charset="0"/>
            </a:endParaRPr>
          </a:p>
          <a:p>
            <a:pPr algn="just">
              <a:lnSpc>
                <a:spcPct val="120000"/>
              </a:lnSpc>
              <a:buNone/>
            </a:pPr>
            <a:r>
              <a:rPr lang="fr-FR" sz="1400" dirty="0">
                <a:latin typeface="Aptos" panose="020B0004020202020204" pitchFamily="34" charset="0"/>
                <a:cs typeface="Arial" panose="020B0604020202020204" pitchFamily="34" charset="0"/>
              </a:rPr>
              <a:t>Inversement, alors que les enjeux de Pollution et de Biodiversité ressortent comme les thèmes les moins matériels pour l’ensemble du panel, ils sont pourtant souvent associés à des financements ou des investissements  dédiés. </a:t>
            </a:r>
          </a:p>
        </p:txBody>
      </p:sp>
      <p:sp>
        <p:nvSpPr>
          <p:cNvPr id="6" name="Espace réservé du numéro de diapositive 5">
            <a:extLst>
              <a:ext uri="{FF2B5EF4-FFF2-40B4-BE49-F238E27FC236}">
                <a16:creationId xmlns:a16="http://schemas.microsoft.com/office/drawing/2014/main" id="{3C9E8414-0911-A4FE-A9D5-1C363D010A4F}"/>
              </a:ext>
            </a:extLst>
          </p:cNvPr>
          <p:cNvSpPr>
            <a:spLocks noGrp="1"/>
          </p:cNvSpPr>
          <p:nvPr>
            <p:ph type="sldNum" sz="quarter" idx="12"/>
          </p:nvPr>
        </p:nvSpPr>
        <p:spPr/>
        <p:txBody>
          <a:bodyPr/>
          <a:lstStyle/>
          <a:p>
            <a:fld id="{2E12CFF1-E198-4524-86B2-F442B98BF2E1}" type="slidenum">
              <a:rPr lang="fr-FR" smtClean="0"/>
              <a:t>18</a:t>
            </a:fld>
            <a:endParaRPr lang="fr-FR"/>
          </a:p>
        </p:txBody>
      </p:sp>
      <p:pic>
        <p:nvPicPr>
          <p:cNvPr id="7" name="Image 6">
            <a:extLst>
              <a:ext uri="{FF2B5EF4-FFF2-40B4-BE49-F238E27FC236}">
                <a16:creationId xmlns:a16="http://schemas.microsoft.com/office/drawing/2014/main" id="{AA80996A-8890-B5CA-D032-55B4BB3DAD9A}"/>
              </a:ext>
            </a:extLst>
          </p:cNvPr>
          <p:cNvPicPr>
            <a:picLocks noChangeAspect="1"/>
          </p:cNvPicPr>
          <p:nvPr/>
        </p:nvPicPr>
        <p:blipFill>
          <a:blip r:embed="rId3"/>
          <a:stretch>
            <a:fillRect/>
          </a:stretch>
        </p:blipFill>
        <p:spPr>
          <a:xfrm>
            <a:off x="8163426" y="0"/>
            <a:ext cx="4028574" cy="6858000"/>
          </a:xfrm>
          <a:prstGeom prst="rect">
            <a:avLst/>
          </a:prstGeom>
        </p:spPr>
      </p:pic>
    </p:spTree>
    <p:extLst>
      <p:ext uri="{BB962C8B-B14F-4D97-AF65-F5344CB8AC3E}">
        <p14:creationId xmlns:p14="http://schemas.microsoft.com/office/powerpoint/2010/main" val="1716930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7D458-AA7E-A596-4C19-C59CB47467F2}"/>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946AE115-8765-967F-8BE9-C712FD0B70A7}"/>
              </a:ext>
            </a:extLst>
          </p:cNvPr>
          <p:cNvSpPr txBox="1"/>
          <p:nvPr/>
        </p:nvSpPr>
        <p:spPr>
          <a:xfrm>
            <a:off x="494982" y="564187"/>
            <a:ext cx="5493657" cy="461665"/>
          </a:xfrm>
          <a:prstGeom prst="rect">
            <a:avLst/>
          </a:prstGeom>
          <a:noFill/>
        </p:spPr>
        <p:txBody>
          <a:bodyPr wrap="square" rtlCol="0">
            <a:spAutoFit/>
          </a:bodyPr>
          <a:lstStyle/>
          <a:p>
            <a:r>
              <a:rPr lang="fr-FR" sz="2400" b="1"/>
              <a:t>Liens avec les états financiers</a:t>
            </a:r>
          </a:p>
        </p:txBody>
      </p:sp>
      <p:sp>
        <p:nvSpPr>
          <p:cNvPr id="3" name="ZoneTexte 2">
            <a:extLst>
              <a:ext uri="{FF2B5EF4-FFF2-40B4-BE49-F238E27FC236}">
                <a16:creationId xmlns:a16="http://schemas.microsoft.com/office/drawing/2014/main" id="{9454B644-D604-569A-7C7C-5340E9ED98F7}"/>
              </a:ext>
            </a:extLst>
          </p:cNvPr>
          <p:cNvSpPr txBox="1"/>
          <p:nvPr/>
        </p:nvSpPr>
        <p:spPr>
          <a:xfrm>
            <a:off x="494982" y="1025852"/>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Note dédiée</a:t>
            </a:r>
          </a:p>
        </p:txBody>
      </p:sp>
      <p:sp>
        <p:nvSpPr>
          <p:cNvPr id="4" name="Rectangle 3">
            <a:extLst>
              <a:ext uri="{FF2B5EF4-FFF2-40B4-BE49-F238E27FC236}">
                <a16:creationId xmlns:a16="http://schemas.microsoft.com/office/drawing/2014/main" id="{553D73D0-9EAC-58E6-ADAE-FF5F8115CA54}"/>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79525621-10E8-7E89-EEC6-12B609D23811}"/>
              </a:ext>
            </a:extLst>
          </p:cNvPr>
          <p:cNvSpPr txBox="1"/>
          <p:nvPr/>
        </p:nvSpPr>
        <p:spPr>
          <a:xfrm>
            <a:off x="329364" y="1679665"/>
            <a:ext cx="6382936" cy="4505401"/>
          </a:xfrm>
          <a:prstGeom prst="rect">
            <a:avLst/>
          </a:prstGeom>
          <a:noFill/>
        </p:spPr>
        <p:txBody>
          <a:bodyPr wrap="square">
            <a:spAutoFit/>
          </a:bodyPr>
          <a:lstStyle/>
          <a:p>
            <a:pPr algn="just">
              <a:lnSpc>
                <a:spcPct val="120000"/>
              </a:lnSpc>
              <a:spcAft>
                <a:spcPts val="800"/>
              </a:spcAft>
              <a:buNone/>
            </a:pPr>
            <a:r>
              <a:rPr lang="fr-FR" sz="1400" dirty="0">
                <a:latin typeface="Aptos" panose="020B0004020202020204" pitchFamily="34" charset="0"/>
                <a:cs typeface="Arial" panose="020B0604020202020204" pitchFamily="34" charset="0"/>
              </a:rPr>
              <a:t>On observe la présence </a:t>
            </a:r>
            <a:r>
              <a:rPr lang="fr-FR" sz="1400" b="1" dirty="0">
                <a:latin typeface="Aptos" panose="020B0004020202020204" pitchFamily="34" charset="0"/>
                <a:cs typeface="Arial" panose="020B0604020202020204" pitchFamily="34" charset="0"/>
              </a:rPr>
              <a:t>d’une note dédiée au Climat </a:t>
            </a:r>
            <a:r>
              <a:rPr lang="fr-FR" sz="1400" dirty="0">
                <a:latin typeface="Aptos" panose="020B0004020202020204" pitchFamily="34" charset="0"/>
                <a:cs typeface="Arial" panose="020B0604020202020204" pitchFamily="34" charset="0"/>
              </a:rPr>
              <a:t>dans les états financiers de </a:t>
            </a:r>
            <a:r>
              <a:rPr lang="fr-FR" sz="1400" b="1" dirty="0">
                <a:solidFill>
                  <a:schemeClr val="accent2"/>
                </a:solidFill>
                <a:latin typeface="Aptos" panose="020B0004020202020204" pitchFamily="34" charset="0"/>
                <a:cs typeface="Arial" panose="020B0604020202020204" pitchFamily="34" charset="0"/>
              </a:rPr>
              <a:t>74% </a:t>
            </a:r>
            <a:r>
              <a:rPr lang="fr-FR" sz="1400" dirty="0">
                <a:latin typeface="Aptos" panose="020B0004020202020204" pitchFamily="34" charset="0"/>
                <a:cs typeface="Arial" panose="020B0604020202020204" pitchFamily="34" charset="0"/>
              </a:rPr>
              <a:t>des entreprises du panel. </a:t>
            </a:r>
          </a:p>
          <a:p>
            <a:pPr algn="just">
              <a:lnSpc>
                <a:spcPct val="120000"/>
              </a:lnSpc>
              <a:spcAft>
                <a:spcPts val="800"/>
              </a:spcAft>
              <a:buNone/>
            </a:pPr>
            <a:r>
              <a:rPr lang="fr-FR" sz="1200" i="1" dirty="0">
                <a:latin typeface="Aptos" panose="020B0004020202020204" pitchFamily="34" charset="0"/>
                <a:cs typeface="Arial" panose="020B0604020202020204" pitchFamily="34" charset="0"/>
              </a:rPr>
              <a:t>Le pays où les entreprises présentent le moins souvent une telle note est l’Allemagne (note dédiée au climat observée dans 60% des états des entreprises allemandes, contre 87% des sociétés françaises). </a:t>
            </a:r>
          </a:p>
          <a:p>
            <a:pPr algn="just">
              <a:lnSpc>
                <a:spcPct val="120000"/>
              </a:lnSpc>
            </a:pPr>
            <a:r>
              <a:rPr lang="fr-FR" sz="1200" i="1" dirty="0">
                <a:latin typeface="Aptos" panose="020B0004020202020204" pitchFamily="34" charset="0"/>
                <a:cs typeface="Arial" panose="020B0604020202020204" pitchFamily="34" charset="0"/>
              </a:rPr>
              <a:t>Une note sur le Climat a été présentée par toutes les entreprises du panel dans les secteurs de l’Automobile et Transport, et l’Infrastructure et Construction.</a:t>
            </a:r>
          </a:p>
          <a:p>
            <a:pPr algn="just">
              <a:lnSpc>
                <a:spcPct val="120000"/>
              </a:lnSpc>
              <a:buNone/>
            </a:pPr>
            <a:endParaRPr lang="fr-FR" sz="1300" dirty="0">
              <a:effectLst/>
              <a:latin typeface="Aptos" panose="020B0004020202020204" pitchFamily="34" charset="0"/>
              <a:ea typeface="Aptos" panose="020B0004020202020204" pitchFamily="34" charset="0"/>
              <a:cs typeface="Arial" panose="020B0604020202020204" pitchFamily="34" charset="0"/>
            </a:endParaRPr>
          </a:p>
          <a:p>
            <a:pPr algn="just">
              <a:lnSpc>
                <a:spcPct val="120000"/>
              </a:lnSpc>
              <a:spcAft>
                <a:spcPts val="600"/>
              </a:spcAft>
            </a:pPr>
            <a:r>
              <a:rPr lang="fr-FR" sz="1300" dirty="0">
                <a:cs typeface="Arial" panose="020B0604020202020204" pitchFamily="34" charset="0"/>
              </a:rPr>
              <a:t>La note Climat présente le plus souvent les risques climatiques, les engagements liés à la transition, les impacts réels et/ou potentiels liés à l’activité, ainsi que la façon dont ces impacts et risques ont été pris en compte dans l’établissement des états financiers, avec souvent une information relativement détaillée sur la valeur des immobilisations, et plus précisément l’intégration dans les </a:t>
            </a:r>
            <a:r>
              <a:rPr lang="fr-FR" sz="1300" dirty="0"/>
              <a:t>tests de dépréciation  : </a:t>
            </a:r>
          </a:p>
          <a:p>
            <a:pPr marL="285750" lvl="0" indent="-285750" algn="just">
              <a:lnSpc>
                <a:spcPct val="120000"/>
              </a:lnSpc>
              <a:spcAft>
                <a:spcPts val="600"/>
              </a:spcAft>
              <a:buClr>
                <a:schemeClr val="accent1"/>
              </a:buClr>
              <a:buFont typeface="Wingdings" panose="05000000000000000000" pitchFamily="2" charset="2"/>
              <a:buChar char="§"/>
            </a:pPr>
            <a:r>
              <a:rPr lang="fr-FR" sz="1300" dirty="0"/>
              <a:t>Des risques de transition dans la détermination des hypothèses ou des sensibilités</a:t>
            </a:r>
          </a:p>
          <a:p>
            <a:pPr marL="285750" lvl="0" indent="-285750" algn="just">
              <a:lnSpc>
                <a:spcPct val="120000"/>
              </a:lnSpc>
              <a:spcAft>
                <a:spcPts val="600"/>
              </a:spcAft>
              <a:buClr>
                <a:schemeClr val="accent1"/>
              </a:buClr>
              <a:buFont typeface="Wingdings" panose="05000000000000000000" pitchFamily="2" charset="2"/>
              <a:buChar char="§"/>
            </a:pPr>
            <a:r>
              <a:rPr lang="fr-FR" sz="1300" dirty="0"/>
              <a:t>Des risques physiques retenus dans les hypothèses </a:t>
            </a:r>
          </a:p>
          <a:p>
            <a:pPr marL="285750" lvl="0" indent="-285750" algn="just">
              <a:lnSpc>
                <a:spcPct val="120000"/>
              </a:lnSpc>
              <a:buClr>
                <a:schemeClr val="accent1"/>
              </a:buClr>
              <a:buFont typeface="Wingdings" panose="05000000000000000000" pitchFamily="2" charset="2"/>
              <a:buChar char="§"/>
            </a:pPr>
            <a:r>
              <a:rPr lang="fr-FR" sz="1300" dirty="0"/>
              <a:t>De scénarios climatiques dans les hypothèses</a:t>
            </a:r>
          </a:p>
          <a:p>
            <a:pPr algn="just">
              <a:lnSpc>
                <a:spcPct val="120000"/>
              </a:lnSpc>
              <a:buNone/>
            </a:pPr>
            <a:endParaRPr lang="fr-FR" sz="1100" dirty="0">
              <a:effectLst/>
              <a:latin typeface="Aptos" panose="020B0004020202020204" pitchFamily="34" charset="0"/>
              <a:ea typeface="Aptos" panose="020B00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AAEF7818-AF17-DBDB-1FE5-59FFA7801C35}"/>
              </a:ext>
            </a:extLst>
          </p:cNvPr>
          <p:cNvSpPr>
            <a:spLocks noGrp="1"/>
          </p:cNvSpPr>
          <p:nvPr>
            <p:ph type="sldNum" sz="quarter" idx="12"/>
          </p:nvPr>
        </p:nvSpPr>
        <p:spPr/>
        <p:txBody>
          <a:bodyPr/>
          <a:lstStyle/>
          <a:p>
            <a:fld id="{2E12CFF1-E198-4524-86B2-F442B98BF2E1}" type="slidenum">
              <a:rPr lang="fr-FR" smtClean="0"/>
              <a:t>19</a:t>
            </a:fld>
            <a:endParaRPr lang="fr-FR"/>
          </a:p>
        </p:txBody>
      </p:sp>
      <p:sp>
        <p:nvSpPr>
          <p:cNvPr id="8" name="ZoneTexte 7">
            <a:extLst>
              <a:ext uri="{FF2B5EF4-FFF2-40B4-BE49-F238E27FC236}">
                <a16:creationId xmlns:a16="http://schemas.microsoft.com/office/drawing/2014/main" id="{01A40B17-04C6-4BD0-BA96-F35C92462480}"/>
              </a:ext>
            </a:extLst>
          </p:cNvPr>
          <p:cNvSpPr txBox="1"/>
          <p:nvPr/>
        </p:nvSpPr>
        <p:spPr>
          <a:xfrm>
            <a:off x="7320283" y="743650"/>
            <a:ext cx="4425594" cy="2552943"/>
          </a:xfrm>
          <a:prstGeom prst="rect">
            <a:avLst/>
          </a:prstGeom>
          <a:noFill/>
        </p:spPr>
        <p:txBody>
          <a:bodyPr wrap="square">
            <a:spAutoFit/>
          </a:bodyPr>
          <a:lstStyle/>
          <a:p>
            <a:pPr algn="just">
              <a:lnSpc>
                <a:spcPct val="120000"/>
              </a:lnSpc>
              <a:buNone/>
            </a:pPr>
            <a:r>
              <a:rPr lang="fr-FR" sz="1400" dirty="0">
                <a:solidFill>
                  <a:schemeClr val="bg1"/>
                </a:solidFill>
                <a:latin typeface="Aptos" panose="020B0004020202020204" pitchFamily="34" charset="0"/>
                <a:cs typeface="Arial" panose="020B0604020202020204" pitchFamily="34" charset="0"/>
              </a:rPr>
              <a:t>Il est à noter que l’existence d’une note Climat ne dépend pas forcément de la présence d’un plan de transition détaillé</a:t>
            </a:r>
            <a:r>
              <a:rPr lang="fr-FR" sz="1600" dirty="0">
                <a:solidFill>
                  <a:schemeClr val="bg1"/>
                </a:solidFill>
                <a:latin typeface="Aptos" panose="020B0004020202020204" pitchFamily="34" charset="0"/>
                <a:cs typeface="Arial" panose="020B0604020202020204" pitchFamily="34" charset="0"/>
              </a:rPr>
              <a:t>.</a:t>
            </a:r>
          </a:p>
          <a:p>
            <a:pPr algn="just">
              <a:lnSpc>
                <a:spcPct val="120000"/>
              </a:lnSpc>
              <a:buNone/>
            </a:pPr>
            <a:endParaRPr lang="fr-FR" sz="1600" dirty="0">
              <a:solidFill>
                <a:schemeClr val="bg1"/>
              </a:solidFill>
              <a:latin typeface="Aptos" panose="020B0004020202020204" pitchFamily="34" charset="0"/>
              <a:cs typeface="Arial" panose="020B0604020202020204" pitchFamily="34" charset="0"/>
            </a:endParaRPr>
          </a:p>
          <a:p>
            <a:pPr algn="just"/>
            <a:r>
              <a:rPr lang="fr-FR" sz="1300" dirty="0">
                <a:solidFill>
                  <a:schemeClr val="bg1"/>
                </a:solidFill>
                <a:latin typeface="Aptos" panose="020B0004020202020204" pitchFamily="34" charset="0"/>
                <a:cs typeface="Arial" panose="020B0604020202020204" pitchFamily="34" charset="0"/>
              </a:rPr>
              <a:t>Les 2/3 des entreprises qui n’ont pas encore formalisé un tel plan présentent néanmoins une note Climat dans les états financiers alors qu’à l’inverse, 21% des entreprises qui ont un plan de transition ne présentent aucune note dédiée au Climat dans leurs états financiers.</a:t>
            </a:r>
          </a:p>
          <a:p>
            <a:pPr algn="just">
              <a:lnSpc>
                <a:spcPct val="120000"/>
              </a:lnSpc>
              <a:buNone/>
            </a:pPr>
            <a:endParaRPr lang="fr-FR" sz="1600" dirty="0">
              <a:solidFill>
                <a:schemeClr val="bg1"/>
              </a:solidFill>
              <a:latin typeface="Aptos" panose="020B0004020202020204" pitchFamily="34" charset="0"/>
              <a:cs typeface="Arial" panose="020B0604020202020204" pitchFamily="34" charset="0"/>
            </a:endParaRPr>
          </a:p>
        </p:txBody>
      </p:sp>
      <p:graphicFrame>
        <p:nvGraphicFramePr>
          <p:cNvPr id="11" name="Tableau 10">
            <a:extLst>
              <a:ext uri="{FF2B5EF4-FFF2-40B4-BE49-F238E27FC236}">
                <a16:creationId xmlns:a16="http://schemas.microsoft.com/office/drawing/2014/main" id="{A956C207-A99F-832E-665E-6E5DF8E26FC7}"/>
              </a:ext>
            </a:extLst>
          </p:cNvPr>
          <p:cNvGraphicFramePr>
            <a:graphicFrameLocks noGrp="1"/>
          </p:cNvGraphicFramePr>
          <p:nvPr>
            <p:extLst>
              <p:ext uri="{D42A27DB-BD31-4B8C-83A1-F6EECF244321}">
                <p14:modId xmlns:p14="http://schemas.microsoft.com/office/powerpoint/2010/main" val="1364695312"/>
              </p:ext>
            </p:extLst>
          </p:nvPr>
        </p:nvGraphicFramePr>
        <p:xfrm>
          <a:off x="7184851" y="3487696"/>
          <a:ext cx="4903036" cy="1678025"/>
        </p:xfrm>
        <a:graphic>
          <a:graphicData uri="http://schemas.openxmlformats.org/drawingml/2006/table">
            <a:tbl>
              <a:tblPr firstRow="1" bandRow="1">
                <a:tableStyleId>{1E171933-4619-4E11-9A3F-F7608DF75F80}</a:tableStyleId>
              </a:tblPr>
              <a:tblGrid>
                <a:gridCol w="1931236">
                  <a:extLst>
                    <a:ext uri="{9D8B030D-6E8A-4147-A177-3AD203B41FA5}">
                      <a16:colId xmlns:a16="http://schemas.microsoft.com/office/drawing/2014/main" val="807023745"/>
                    </a:ext>
                  </a:extLst>
                </a:gridCol>
                <a:gridCol w="1051198">
                  <a:extLst>
                    <a:ext uri="{9D8B030D-6E8A-4147-A177-3AD203B41FA5}">
                      <a16:colId xmlns:a16="http://schemas.microsoft.com/office/drawing/2014/main" val="3026335589"/>
                    </a:ext>
                  </a:extLst>
                </a:gridCol>
                <a:gridCol w="926457">
                  <a:extLst>
                    <a:ext uri="{9D8B030D-6E8A-4147-A177-3AD203B41FA5}">
                      <a16:colId xmlns:a16="http://schemas.microsoft.com/office/drawing/2014/main" val="1685405586"/>
                    </a:ext>
                  </a:extLst>
                </a:gridCol>
                <a:gridCol w="994145">
                  <a:extLst>
                    <a:ext uri="{9D8B030D-6E8A-4147-A177-3AD203B41FA5}">
                      <a16:colId xmlns:a16="http://schemas.microsoft.com/office/drawing/2014/main" val="3835418828"/>
                    </a:ext>
                  </a:extLst>
                </a:gridCol>
              </a:tblGrid>
              <a:tr h="752684">
                <a:tc>
                  <a:txBody>
                    <a:bodyPr/>
                    <a:lstStyle/>
                    <a:p>
                      <a:pPr algn="l"/>
                      <a:r>
                        <a:rPr lang="fr-FR" sz="1050" b="1" kern="1200">
                          <a:solidFill>
                            <a:schemeClr val="lt1"/>
                          </a:solidFill>
                        </a:rPr>
                        <a:t>Plan de transition</a:t>
                      </a:r>
                      <a:endParaRPr lang="fr-FR" sz="1050" b="1" kern="1200">
                        <a:solidFill>
                          <a:schemeClr val="lt1"/>
                        </a:solidFill>
                        <a:latin typeface="+mn-lt"/>
                        <a:ea typeface="+mn-ea"/>
                        <a:cs typeface="+mn-cs"/>
                      </a:endParaRPr>
                    </a:p>
                  </a:txBody>
                  <a:tcPr anchor="b"/>
                </a:tc>
                <a:tc>
                  <a:txBody>
                    <a:bodyPr/>
                    <a:lstStyle/>
                    <a:p>
                      <a:pPr algn="l"/>
                      <a:r>
                        <a:rPr lang="fr-FR" sz="1050" b="1" kern="1200">
                          <a:solidFill>
                            <a:schemeClr val="lt1"/>
                          </a:solidFill>
                        </a:rPr>
                        <a:t>Note climat</a:t>
                      </a:r>
                      <a:endParaRPr lang="fr-FR" sz="1050" b="1" kern="1200">
                        <a:solidFill>
                          <a:schemeClr val="lt1"/>
                        </a:solidFill>
                        <a:latin typeface="+mn-lt"/>
                        <a:ea typeface="+mn-ea"/>
                        <a:cs typeface="+mn-cs"/>
                      </a:endParaRPr>
                    </a:p>
                  </a:txBody>
                  <a:tcPr anchor="ctr"/>
                </a:tc>
                <a:tc>
                  <a:txBody>
                    <a:bodyPr/>
                    <a:lstStyle/>
                    <a:p>
                      <a:r>
                        <a:rPr lang="fr-FR" sz="1050" b="1" kern="1200">
                          <a:solidFill>
                            <a:schemeClr val="lt1"/>
                          </a:solidFill>
                        </a:rPr>
                        <a:t>Oui</a:t>
                      </a:r>
                      <a:endParaRPr lang="fr-FR" sz="1050" b="1" kern="1200">
                        <a:solidFill>
                          <a:schemeClr val="lt1"/>
                        </a:solidFill>
                        <a:latin typeface="+mn-lt"/>
                        <a:ea typeface="+mn-ea"/>
                        <a:cs typeface="+mn-cs"/>
                      </a:endParaRPr>
                    </a:p>
                  </a:txBody>
                  <a:tcPr anchor="ctr"/>
                </a:tc>
                <a:tc>
                  <a:txBody>
                    <a:bodyPr/>
                    <a:lstStyle/>
                    <a:p>
                      <a:r>
                        <a:rPr lang="fr-FR" sz="1050" b="1" kern="1200">
                          <a:solidFill>
                            <a:schemeClr val="lt1"/>
                          </a:solidFill>
                        </a:rPr>
                        <a:t>Non</a:t>
                      </a:r>
                      <a:endParaRPr lang="fr-FR" sz="1050" b="1" kern="1200">
                        <a:solidFill>
                          <a:schemeClr val="lt1"/>
                        </a:solidFill>
                        <a:latin typeface="+mn-lt"/>
                        <a:ea typeface="+mn-ea"/>
                        <a:cs typeface="+mn-cs"/>
                      </a:endParaRPr>
                    </a:p>
                  </a:txBody>
                  <a:tcPr anchor="ctr"/>
                </a:tc>
                <a:extLst>
                  <a:ext uri="{0D108BD9-81ED-4DB2-BD59-A6C34878D82A}">
                    <a16:rowId xmlns:a16="http://schemas.microsoft.com/office/drawing/2014/main" val="2275559441"/>
                  </a:ext>
                </a:extLst>
              </a:tr>
              <a:tr h="308447">
                <a:tc>
                  <a:txBody>
                    <a:bodyPr/>
                    <a:lstStyle/>
                    <a:p>
                      <a:r>
                        <a:rPr lang="fr-FR" sz="1100"/>
                        <a:t>En cours de développement</a:t>
                      </a:r>
                    </a:p>
                  </a:txBody>
                  <a:tcPr/>
                </a:tc>
                <a:tc>
                  <a:txBody>
                    <a:bodyPr/>
                    <a:lstStyle/>
                    <a:p>
                      <a:endParaRPr lang="fr-FR" sz="1200"/>
                    </a:p>
                  </a:txBody>
                  <a:tcPr/>
                </a:tc>
                <a:tc>
                  <a:txBody>
                    <a:bodyPr/>
                    <a:lstStyle/>
                    <a:p>
                      <a:r>
                        <a:rPr lang="fr-FR" sz="1200"/>
                        <a:t>5%</a:t>
                      </a:r>
                    </a:p>
                  </a:txBody>
                  <a:tcPr/>
                </a:tc>
                <a:tc>
                  <a:txBody>
                    <a:bodyPr/>
                    <a:lstStyle/>
                    <a:p>
                      <a:r>
                        <a:rPr lang="fr-FR" sz="1200"/>
                        <a:t>3%</a:t>
                      </a:r>
                    </a:p>
                  </a:txBody>
                  <a:tcPr/>
                </a:tc>
                <a:extLst>
                  <a:ext uri="{0D108BD9-81ED-4DB2-BD59-A6C34878D82A}">
                    <a16:rowId xmlns:a16="http://schemas.microsoft.com/office/drawing/2014/main" val="3707935247"/>
                  </a:ext>
                </a:extLst>
              </a:tr>
              <a:tr h="308447">
                <a:tc>
                  <a:txBody>
                    <a:bodyPr/>
                    <a:lstStyle/>
                    <a:p>
                      <a:r>
                        <a:rPr lang="fr-FR" sz="1100"/>
                        <a:t>Oui</a:t>
                      </a:r>
                    </a:p>
                  </a:txBody>
                  <a:tcPr/>
                </a:tc>
                <a:tc>
                  <a:txBody>
                    <a:bodyPr/>
                    <a:lstStyle/>
                    <a:p>
                      <a:endParaRPr lang="fr-FR" sz="1200"/>
                    </a:p>
                  </a:txBody>
                  <a:tcPr/>
                </a:tc>
                <a:tc>
                  <a:txBody>
                    <a:bodyPr/>
                    <a:lstStyle/>
                    <a:p>
                      <a:r>
                        <a:rPr lang="fr-FR" sz="1200"/>
                        <a:t>59%</a:t>
                      </a:r>
                    </a:p>
                  </a:txBody>
                  <a:tcPr/>
                </a:tc>
                <a:tc>
                  <a:txBody>
                    <a:bodyPr/>
                    <a:lstStyle/>
                    <a:p>
                      <a:r>
                        <a:rPr lang="fr-FR" sz="1200"/>
                        <a:t>21%</a:t>
                      </a:r>
                    </a:p>
                  </a:txBody>
                  <a:tcPr/>
                </a:tc>
                <a:extLst>
                  <a:ext uri="{0D108BD9-81ED-4DB2-BD59-A6C34878D82A}">
                    <a16:rowId xmlns:a16="http://schemas.microsoft.com/office/drawing/2014/main" val="1416705899"/>
                  </a:ext>
                </a:extLst>
              </a:tr>
              <a:tr h="308447">
                <a:tc>
                  <a:txBody>
                    <a:bodyPr/>
                    <a:lstStyle/>
                    <a:p>
                      <a:pPr marL="0" algn="l" defTabSz="914400" rtl="0" eaLnBrk="1" latinLnBrk="0" hangingPunct="1"/>
                      <a:r>
                        <a:rPr lang="fr-FR" sz="1100" kern="1200">
                          <a:solidFill>
                            <a:schemeClr val="dk1"/>
                          </a:solidFill>
                        </a:rPr>
                        <a:t>Sans vrai plan de transition</a:t>
                      </a:r>
                      <a:endParaRPr lang="fr-FR" sz="1100" kern="1200">
                        <a:solidFill>
                          <a:schemeClr val="dk1"/>
                        </a:solidFill>
                        <a:latin typeface="+mn-lt"/>
                        <a:ea typeface="+mn-ea"/>
                        <a:cs typeface="+mn-cs"/>
                      </a:endParaRPr>
                    </a:p>
                  </a:txBody>
                  <a:tcPr/>
                </a:tc>
                <a:tc>
                  <a:txBody>
                    <a:bodyPr/>
                    <a:lstStyle/>
                    <a:p>
                      <a:endParaRPr lang="fr-FR" sz="1200"/>
                    </a:p>
                  </a:txBody>
                  <a:tcPr/>
                </a:tc>
                <a:tc>
                  <a:txBody>
                    <a:bodyPr/>
                    <a:lstStyle/>
                    <a:p>
                      <a:r>
                        <a:rPr lang="fr-FR" sz="1200"/>
                        <a:t>5%</a:t>
                      </a:r>
                    </a:p>
                  </a:txBody>
                  <a:tcPr/>
                </a:tc>
                <a:tc>
                  <a:txBody>
                    <a:bodyPr/>
                    <a:lstStyle/>
                    <a:p>
                      <a:r>
                        <a:rPr lang="fr-FR" sz="1200"/>
                        <a:t>2%</a:t>
                      </a:r>
                    </a:p>
                  </a:txBody>
                  <a:tcPr/>
                </a:tc>
                <a:extLst>
                  <a:ext uri="{0D108BD9-81ED-4DB2-BD59-A6C34878D82A}">
                    <a16:rowId xmlns:a16="http://schemas.microsoft.com/office/drawing/2014/main" val="2088089869"/>
                  </a:ext>
                </a:extLst>
              </a:tr>
            </a:tbl>
          </a:graphicData>
        </a:graphic>
      </p:graphicFrame>
    </p:spTree>
    <p:extLst>
      <p:ext uri="{BB962C8B-B14F-4D97-AF65-F5344CB8AC3E}">
        <p14:creationId xmlns:p14="http://schemas.microsoft.com/office/powerpoint/2010/main" val="336329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702E2B1-635E-8D0A-9065-F25E51070DC3}"/>
              </a:ext>
            </a:extLst>
          </p:cNvPr>
          <p:cNvSpPr>
            <a:spLocks noGrp="1"/>
          </p:cNvSpPr>
          <p:nvPr>
            <p:ph type="sldNum" sz="quarter" idx="12"/>
          </p:nvPr>
        </p:nvSpPr>
        <p:spPr/>
        <p:txBody>
          <a:bodyPr/>
          <a:lstStyle/>
          <a:p>
            <a:fld id="{2E12CFF1-E198-4524-86B2-F442B98BF2E1}" type="slidenum">
              <a:rPr lang="fr-FR" smtClean="0"/>
              <a:t>2</a:t>
            </a:fld>
            <a:endParaRPr lang="fr-FR"/>
          </a:p>
        </p:txBody>
      </p:sp>
      <p:sp>
        <p:nvSpPr>
          <p:cNvPr id="3" name="ZoneTexte 2">
            <a:extLst>
              <a:ext uri="{FF2B5EF4-FFF2-40B4-BE49-F238E27FC236}">
                <a16:creationId xmlns:a16="http://schemas.microsoft.com/office/drawing/2014/main" id="{1B21DEE9-5510-410E-77A5-ACA550E93AE3}"/>
              </a:ext>
            </a:extLst>
          </p:cNvPr>
          <p:cNvSpPr txBox="1"/>
          <p:nvPr/>
        </p:nvSpPr>
        <p:spPr>
          <a:xfrm>
            <a:off x="500743" y="631371"/>
            <a:ext cx="5493657" cy="461665"/>
          </a:xfrm>
          <a:prstGeom prst="rect">
            <a:avLst/>
          </a:prstGeom>
          <a:noFill/>
        </p:spPr>
        <p:txBody>
          <a:bodyPr wrap="square" rtlCol="0">
            <a:spAutoFit/>
          </a:bodyPr>
          <a:lstStyle/>
          <a:p>
            <a:r>
              <a:rPr lang="fr-FR" sz="2400" b="1"/>
              <a:t>Sommaire </a:t>
            </a:r>
          </a:p>
        </p:txBody>
      </p:sp>
      <p:grpSp>
        <p:nvGrpSpPr>
          <p:cNvPr id="6" name="Groupe 5">
            <a:extLst>
              <a:ext uri="{FF2B5EF4-FFF2-40B4-BE49-F238E27FC236}">
                <a16:creationId xmlns:a16="http://schemas.microsoft.com/office/drawing/2014/main" id="{452AA10A-812B-6670-E9D7-845F47041E0B}"/>
              </a:ext>
            </a:extLst>
          </p:cNvPr>
          <p:cNvGrpSpPr/>
          <p:nvPr/>
        </p:nvGrpSpPr>
        <p:grpSpPr>
          <a:xfrm>
            <a:off x="637681" y="1299353"/>
            <a:ext cx="3983665" cy="311889"/>
            <a:chOff x="552893" y="1679944"/>
            <a:chExt cx="3983665" cy="311889"/>
          </a:xfrm>
        </p:grpSpPr>
        <p:sp>
          <p:nvSpPr>
            <p:cNvPr id="4" name="Rectangle 3">
              <a:hlinkClick r:id="rId2" action="ppaction://hlinksldjump"/>
              <a:extLst>
                <a:ext uri="{FF2B5EF4-FFF2-40B4-BE49-F238E27FC236}">
                  <a16:creationId xmlns:a16="http://schemas.microsoft.com/office/drawing/2014/main" id="{6F0B2C42-8BE1-0657-A81C-64CE076D8D62}"/>
                </a:ext>
              </a:extLst>
            </p:cNvPr>
            <p:cNvSpPr/>
            <p:nvPr/>
          </p:nvSpPr>
          <p:spPr>
            <a:xfrm>
              <a:off x="552893" y="1679944"/>
              <a:ext cx="318977" cy="31188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a:t>1</a:t>
              </a:r>
            </a:p>
          </p:txBody>
        </p:sp>
        <p:sp>
          <p:nvSpPr>
            <p:cNvPr id="5" name="ZoneTexte 4">
              <a:extLst>
                <a:ext uri="{FF2B5EF4-FFF2-40B4-BE49-F238E27FC236}">
                  <a16:creationId xmlns:a16="http://schemas.microsoft.com/office/drawing/2014/main" id="{40547C2A-175C-FC17-A592-0A18E83585F2}"/>
                </a:ext>
              </a:extLst>
            </p:cNvPr>
            <p:cNvSpPr txBox="1"/>
            <p:nvPr/>
          </p:nvSpPr>
          <p:spPr>
            <a:xfrm>
              <a:off x="1013637" y="1679944"/>
              <a:ext cx="3522921" cy="307777"/>
            </a:xfrm>
            <a:prstGeom prst="rect">
              <a:avLst/>
            </a:prstGeom>
            <a:noFill/>
          </p:spPr>
          <p:txBody>
            <a:bodyPr wrap="square" rtlCol="0">
              <a:spAutoFit/>
            </a:bodyPr>
            <a:lstStyle/>
            <a:p>
              <a:r>
                <a:rPr lang="fr-FR" sz="1400" dirty="0">
                  <a:solidFill>
                    <a:schemeClr val="accent1"/>
                  </a:solidFill>
                </a:rPr>
                <a:t>Introduction, la notion de connectivité</a:t>
              </a:r>
            </a:p>
          </p:txBody>
        </p:sp>
      </p:grpSp>
      <p:grpSp>
        <p:nvGrpSpPr>
          <p:cNvPr id="7" name="Groupe 6">
            <a:extLst>
              <a:ext uri="{FF2B5EF4-FFF2-40B4-BE49-F238E27FC236}">
                <a16:creationId xmlns:a16="http://schemas.microsoft.com/office/drawing/2014/main" id="{287B27FD-315F-1CB2-B1C4-7E63745DFC33}"/>
              </a:ext>
            </a:extLst>
          </p:cNvPr>
          <p:cNvGrpSpPr/>
          <p:nvPr/>
        </p:nvGrpSpPr>
        <p:grpSpPr>
          <a:xfrm>
            <a:off x="637681" y="1978662"/>
            <a:ext cx="3983665" cy="311889"/>
            <a:chOff x="552893" y="1679944"/>
            <a:chExt cx="3983665" cy="311889"/>
          </a:xfrm>
        </p:grpSpPr>
        <p:sp>
          <p:nvSpPr>
            <p:cNvPr id="8" name="Rectangle 7">
              <a:hlinkClick r:id="rId3" action="ppaction://hlinksldjump"/>
              <a:extLst>
                <a:ext uri="{FF2B5EF4-FFF2-40B4-BE49-F238E27FC236}">
                  <a16:creationId xmlns:a16="http://schemas.microsoft.com/office/drawing/2014/main" id="{3AFBF2BE-F2B4-A98C-D976-8F1D20D2942B}"/>
                </a:ext>
              </a:extLst>
            </p:cNvPr>
            <p:cNvSpPr/>
            <p:nvPr/>
          </p:nvSpPr>
          <p:spPr>
            <a:xfrm>
              <a:off x="552893" y="1679944"/>
              <a:ext cx="318977" cy="31188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a:t>2</a:t>
              </a:r>
            </a:p>
          </p:txBody>
        </p:sp>
        <p:sp>
          <p:nvSpPr>
            <p:cNvPr id="9" name="ZoneTexte 8">
              <a:extLst>
                <a:ext uri="{FF2B5EF4-FFF2-40B4-BE49-F238E27FC236}">
                  <a16:creationId xmlns:a16="http://schemas.microsoft.com/office/drawing/2014/main" id="{0FCD37F2-EB3F-3B76-3D6A-37AA52A8C6E7}"/>
                </a:ext>
              </a:extLst>
            </p:cNvPr>
            <p:cNvSpPr txBox="1"/>
            <p:nvPr/>
          </p:nvSpPr>
          <p:spPr>
            <a:xfrm>
              <a:off x="1013637" y="1679944"/>
              <a:ext cx="3522921" cy="307777"/>
            </a:xfrm>
            <a:prstGeom prst="rect">
              <a:avLst/>
            </a:prstGeom>
            <a:noFill/>
          </p:spPr>
          <p:txBody>
            <a:bodyPr wrap="square" rtlCol="0">
              <a:spAutoFit/>
            </a:bodyPr>
            <a:lstStyle/>
            <a:p>
              <a:r>
                <a:rPr lang="fr-FR" sz="1400">
                  <a:solidFill>
                    <a:schemeClr val="accent1"/>
                  </a:solidFill>
                </a:rPr>
                <a:t>Périmètre de l’étude</a:t>
              </a:r>
            </a:p>
          </p:txBody>
        </p:sp>
      </p:grpSp>
      <p:grpSp>
        <p:nvGrpSpPr>
          <p:cNvPr id="33" name="Groupe 32">
            <a:extLst>
              <a:ext uri="{FF2B5EF4-FFF2-40B4-BE49-F238E27FC236}">
                <a16:creationId xmlns:a16="http://schemas.microsoft.com/office/drawing/2014/main" id="{EFF42FAE-D781-E18D-184F-CC5E40EDB50C}"/>
              </a:ext>
            </a:extLst>
          </p:cNvPr>
          <p:cNvGrpSpPr/>
          <p:nvPr/>
        </p:nvGrpSpPr>
        <p:grpSpPr>
          <a:xfrm>
            <a:off x="637681" y="2747179"/>
            <a:ext cx="4727944" cy="1585050"/>
            <a:chOff x="637681" y="2657971"/>
            <a:chExt cx="4727944" cy="1585050"/>
          </a:xfrm>
        </p:grpSpPr>
        <p:grpSp>
          <p:nvGrpSpPr>
            <p:cNvPr id="10" name="Groupe 9">
              <a:extLst>
                <a:ext uri="{FF2B5EF4-FFF2-40B4-BE49-F238E27FC236}">
                  <a16:creationId xmlns:a16="http://schemas.microsoft.com/office/drawing/2014/main" id="{B31C4871-FF28-B8D5-E7D2-1ED9BF6B74D2}"/>
                </a:ext>
              </a:extLst>
            </p:cNvPr>
            <p:cNvGrpSpPr/>
            <p:nvPr/>
          </p:nvGrpSpPr>
          <p:grpSpPr>
            <a:xfrm>
              <a:off x="637681" y="2657971"/>
              <a:ext cx="4727944" cy="311889"/>
              <a:chOff x="552893" y="1679944"/>
              <a:chExt cx="4727944" cy="311889"/>
            </a:xfrm>
          </p:grpSpPr>
          <p:sp>
            <p:nvSpPr>
              <p:cNvPr id="11" name="Rectangle 10">
                <a:hlinkClick r:id="rId4" action="ppaction://hlinksldjump"/>
                <a:extLst>
                  <a:ext uri="{FF2B5EF4-FFF2-40B4-BE49-F238E27FC236}">
                    <a16:creationId xmlns:a16="http://schemas.microsoft.com/office/drawing/2014/main" id="{A238221B-7B6D-F580-7056-B86E3005C8CB}"/>
                  </a:ext>
                </a:extLst>
              </p:cNvPr>
              <p:cNvSpPr/>
              <p:nvPr/>
            </p:nvSpPr>
            <p:spPr>
              <a:xfrm>
                <a:off x="552893" y="1679944"/>
                <a:ext cx="318977" cy="31188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a:t>3</a:t>
                </a:r>
              </a:p>
            </p:txBody>
          </p:sp>
          <p:sp>
            <p:nvSpPr>
              <p:cNvPr id="12" name="ZoneTexte 11">
                <a:extLst>
                  <a:ext uri="{FF2B5EF4-FFF2-40B4-BE49-F238E27FC236}">
                    <a16:creationId xmlns:a16="http://schemas.microsoft.com/office/drawing/2014/main" id="{47871781-3436-5FFF-805F-406AD6AA7731}"/>
                  </a:ext>
                </a:extLst>
              </p:cNvPr>
              <p:cNvSpPr txBox="1"/>
              <p:nvPr/>
            </p:nvSpPr>
            <p:spPr>
              <a:xfrm>
                <a:off x="1013637" y="1679944"/>
                <a:ext cx="4267200" cy="307777"/>
              </a:xfrm>
              <a:prstGeom prst="rect">
                <a:avLst/>
              </a:prstGeom>
              <a:noFill/>
            </p:spPr>
            <p:txBody>
              <a:bodyPr wrap="square" rtlCol="0">
                <a:spAutoFit/>
              </a:bodyPr>
              <a:lstStyle/>
              <a:p>
                <a:r>
                  <a:rPr lang="fr-FR" sz="1400">
                    <a:solidFill>
                      <a:schemeClr val="accent1"/>
                    </a:solidFill>
                  </a:rPr>
                  <a:t>Modalités de construction des rapports de durabilité</a:t>
                </a:r>
              </a:p>
            </p:txBody>
          </p:sp>
        </p:grpSp>
        <p:sp>
          <p:nvSpPr>
            <p:cNvPr id="20" name="ZoneTexte 19">
              <a:extLst>
                <a:ext uri="{FF2B5EF4-FFF2-40B4-BE49-F238E27FC236}">
                  <a16:creationId xmlns:a16="http://schemas.microsoft.com/office/drawing/2014/main" id="{C4363329-F206-7373-09EC-A47E4CB7A483}"/>
                </a:ext>
              </a:extLst>
            </p:cNvPr>
            <p:cNvSpPr txBox="1"/>
            <p:nvPr/>
          </p:nvSpPr>
          <p:spPr>
            <a:xfrm>
              <a:off x="1219200" y="2965748"/>
              <a:ext cx="3962400" cy="1277273"/>
            </a:xfrm>
            <a:prstGeom prst="rect">
              <a:avLst/>
            </a:prstGeom>
            <a:noFill/>
          </p:spPr>
          <p:txBody>
            <a:bodyPr wrap="square">
              <a:spAutoFit/>
            </a:bodyPr>
            <a:lstStyle/>
            <a:p>
              <a:pPr marL="171450" indent="-171450">
                <a:lnSpc>
                  <a:spcPct val="120000"/>
                </a:lnSpc>
                <a:buFont typeface="Wingdings" panose="05000000000000000000" pitchFamily="2" charset="2"/>
                <a:buChar char="ü"/>
              </a:pPr>
              <a:r>
                <a:rPr lang="fr-FR" sz="1100" spc="150">
                  <a:effectLst/>
                  <a:latin typeface="Aptos Display" panose="020B0004020202020204" pitchFamily="34" charset="0"/>
                  <a:ea typeface="Aptos" panose="020B0004020202020204" pitchFamily="34" charset="0"/>
                  <a:cs typeface="Arial" panose="020B0604020202020204" pitchFamily="34" charset="0"/>
                </a:rPr>
                <a:t>Conformité aux normes ESRS</a:t>
              </a:r>
            </a:p>
            <a:p>
              <a:pPr marL="171450" indent="-171450">
                <a:lnSpc>
                  <a:spcPct val="120000"/>
                </a:lnSpc>
                <a:buFont typeface="Wingdings" panose="05000000000000000000" pitchFamily="2" charset="2"/>
                <a:buChar char="ü"/>
              </a:pPr>
              <a:r>
                <a:rPr lang="fr-FR" sz="1100" spc="150">
                  <a:effectLst/>
                  <a:latin typeface="Aptos Display" panose="020B0004020202020204" pitchFamily="34" charset="0"/>
                  <a:ea typeface="Aptos" panose="020B0004020202020204" pitchFamily="34" charset="0"/>
                  <a:cs typeface="Arial" panose="020B0604020202020204" pitchFamily="34" charset="0"/>
                </a:rPr>
                <a:t>Périmètre &amp; exhaustivité des rapports</a:t>
              </a:r>
            </a:p>
            <a:p>
              <a:pPr marL="171450" indent="-171450">
                <a:lnSpc>
                  <a:spcPct val="120000"/>
                </a:lnSpc>
                <a:buFont typeface="Wingdings" panose="05000000000000000000" pitchFamily="2" charset="2"/>
                <a:buChar char="ü"/>
              </a:pPr>
              <a:r>
                <a:rPr lang="fr-FR" sz="1100" spc="150">
                  <a:effectLst/>
                  <a:latin typeface="Aptos Display" panose="020B0004020202020204" pitchFamily="34" charset="0"/>
                  <a:ea typeface="Aptos" panose="020B0004020202020204" pitchFamily="34" charset="0"/>
                  <a:cs typeface="Arial" panose="020B0604020202020204" pitchFamily="34" charset="0"/>
                </a:rPr>
                <a:t>Utilisation des exemptions de divulgation</a:t>
              </a:r>
            </a:p>
            <a:p>
              <a:pPr marL="171450" indent="-171450">
                <a:lnSpc>
                  <a:spcPct val="120000"/>
                </a:lnSpc>
                <a:buFont typeface="Wingdings" panose="05000000000000000000" pitchFamily="2" charset="2"/>
                <a:buChar char="ü"/>
              </a:pPr>
              <a:r>
                <a:rPr lang="fr-FR" sz="1100" spc="150">
                  <a:latin typeface="Aptos Display" panose="020B0004020202020204" pitchFamily="34" charset="0"/>
                  <a:cs typeface="Arial" panose="020B0604020202020204" pitchFamily="34" charset="0"/>
                </a:rPr>
                <a:t>Audit</a:t>
              </a:r>
            </a:p>
            <a:p>
              <a:pPr marL="171450" indent="-171450">
                <a:lnSpc>
                  <a:spcPct val="120000"/>
                </a:lnSpc>
                <a:buFont typeface="Wingdings" panose="05000000000000000000" pitchFamily="2" charset="2"/>
                <a:buChar char="ü"/>
              </a:pPr>
              <a:r>
                <a:rPr lang="fr-FR" sz="1100" spc="150">
                  <a:latin typeface="Aptos Display" panose="020B0004020202020204" pitchFamily="34" charset="0"/>
                  <a:cs typeface="Arial" panose="020B0604020202020204" pitchFamily="34" charset="0"/>
                </a:rPr>
                <a:t>DMA (analyse de double matérialité)</a:t>
              </a:r>
            </a:p>
            <a:p>
              <a:endParaRPr lang="fr-FR" sz="1100" spc="150">
                <a:effectLst/>
                <a:latin typeface="Aptos Display" panose="020B0004020202020204" pitchFamily="34" charset="0"/>
                <a:ea typeface="Aptos" panose="020B0004020202020204" pitchFamily="34" charset="0"/>
                <a:cs typeface="Arial" panose="020B0604020202020204" pitchFamily="34" charset="0"/>
              </a:endParaRPr>
            </a:p>
          </p:txBody>
        </p:sp>
      </p:grpSp>
      <p:grpSp>
        <p:nvGrpSpPr>
          <p:cNvPr id="22" name="Groupe 21">
            <a:extLst>
              <a:ext uri="{FF2B5EF4-FFF2-40B4-BE49-F238E27FC236}">
                <a16:creationId xmlns:a16="http://schemas.microsoft.com/office/drawing/2014/main" id="{87D35023-FC18-6726-8723-9FF965A34DA5}"/>
              </a:ext>
            </a:extLst>
          </p:cNvPr>
          <p:cNvGrpSpPr/>
          <p:nvPr/>
        </p:nvGrpSpPr>
        <p:grpSpPr>
          <a:xfrm>
            <a:off x="637681" y="4485110"/>
            <a:ext cx="5595851" cy="1788182"/>
            <a:chOff x="602512" y="4809460"/>
            <a:chExt cx="5595851" cy="1788182"/>
          </a:xfrm>
        </p:grpSpPr>
        <p:grpSp>
          <p:nvGrpSpPr>
            <p:cNvPr id="13" name="Groupe 12">
              <a:extLst>
                <a:ext uri="{FF2B5EF4-FFF2-40B4-BE49-F238E27FC236}">
                  <a16:creationId xmlns:a16="http://schemas.microsoft.com/office/drawing/2014/main" id="{0D0D5091-5AB5-A741-281D-8421A0A3B6BF}"/>
                </a:ext>
              </a:extLst>
            </p:cNvPr>
            <p:cNvGrpSpPr/>
            <p:nvPr/>
          </p:nvGrpSpPr>
          <p:grpSpPr>
            <a:xfrm>
              <a:off x="602512" y="4809460"/>
              <a:ext cx="4727944" cy="311889"/>
              <a:chOff x="552893" y="1679944"/>
              <a:chExt cx="4727944" cy="311889"/>
            </a:xfrm>
          </p:grpSpPr>
          <p:sp>
            <p:nvSpPr>
              <p:cNvPr id="14" name="Rectangle 13">
                <a:hlinkClick r:id="rId5" action="ppaction://hlinksldjump"/>
                <a:extLst>
                  <a:ext uri="{FF2B5EF4-FFF2-40B4-BE49-F238E27FC236}">
                    <a16:creationId xmlns:a16="http://schemas.microsoft.com/office/drawing/2014/main" id="{ACA2B69C-4397-9A1C-CFC4-10D05231D853}"/>
                  </a:ext>
                </a:extLst>
              </p:cNvPr>
              <p:cNvSpPr/>
              <p:nvPr/>
            </p:nvSpPr>
            <p:spPr>
              <a:xfrm>
                <a:off x="552893" y="1679944"/>
                <a:ext cx="318977" cy="31188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a:t>4</a:t>
                </a:r>
              </a:p>
            </p:txBody>
          </p:sp>
          <p:sp>
            <p:nvSpPr>
              <p:cNvPr id="15" name="ZoneTexte 14">
                <a:extLst>
                  <a:ext uri="{FF2B5EF4-FFF2-40B4-BE49-F238E27FC236}">
                    <a16:creationId xmlns:a16="http://schemas.microsoft.com/office/drawing/2014/main" id="{9B2B2C74-1250-47F7-28CF-F777D8E16A11}"/>
                  </a:ext>
                </a:extLst>
              </p:cNvPr>
              <p:cNvSpPr txBox="1"/>
              <p:nvPr/>
            </p:nvSpPr>
            <p:spPr>
              <a:xfrm>
                <a:off x="1013637" y="1679944"/>
                <a:ext cx="4267200" cy="307777"/>
              </a:xfrm>
              <a:prstGeom prst="rect">
                <a:avLst/>
              </a:prstGeom>
              <a:noFill/>
            </p:spPr>
            <p:txBody>
              <a:bodyPr wrap="square" rtlCol="0">
                <a:spAutoFit/>
              </a:bodyPr>
              <a:lstStyle/>
              <a:p>
                <a:r>
                  <a:rPr lang="fr-FR" sz="1400">
                    <a:solidFill>
                      <a:schemeClr val="accent1"/>
                    </a:solidFill>
                  </a:rPr>
                  <a:t>Analyse des enjeux matériels</a:t>
                </a:r>
              </a:p>
            </p:txBody>
          </p:sp>
        </p:grpSp>
        <p:sp>
          <p:nvSpPr>
            <p:cNvPr id="21" name="ZoneTexte 20">
              <a:extLst>
                <a:ext uri="{FF2B5EF4-FFF2-40B4-BE49-F238E27FC236}">
                  <a16:creationId xmlns:a16="http://schemas.microsoft.com/office/drawing/2014/main" id="{12E62911-772A-EBEA-4780-A7EE9BEDBF91}"/>
                </a:ext>
              </a:extLst>
            </p:cNvPr>
            <p:cNvSpPr txBox="1"/>
            <p:nvPr/>
          </p:nvSpPr>
          <p:spPr>
            <a:xfrm>
              <a:off x="1184030" y="5117237"/>
              <a:ext cx="5014333" cy="1480405"/>
            </a:xfrm>
            <a:prstGeom prst="rect">
              <a:avLst/>
            </a:prstGeom>
            <a:noFill/>
          </p:spPr>
          <p:txBody>
            <a:bodyPr wrap="square">
              <a:spAutoFit/>
            </a:bodyPr>
            <a:lstStyle/>
            <a:p>
              <a:pPr marL="171450" indent="-171450">
                <a:lnSpc>
                  <a:spcPct val="120000"/>
                </a:lnSpc>
                <a:buFont typeface="Wingdings" panose="05000000000000000000" pitchFamily="2" charset="2"/>
                <a:buChar char="ü"/>
              </a:pPr>
              <a:r>
                <a:rPr lang="fr-FR" sz="1100" spc="150" dirty="0">
                  <a:effectLst/>
                  <a:latin typeface="Aptos Display" panose="020B0004020202020204" pitchFamily="34" charset="0"/>
                  <a:ea typeface="Aptos" panose="020B0004020202020204" pitchFamily="34" charset="0"/>
                  <a:cs typeface="Arial" panose="020B0604020202020204" pitchFamily="34" charset="0"/>
                </a:rPr>
                <a:t>Matérialité des enjeux </a:t>
              </a:r>
            </a:p>
            <a:p>
              <a:pPr marL="171450" indent="-171450">
                <a:lnSpc>
                  <a:spcPct val="120000"/>
                </a:lnSpc>
                <a:buFont typeface="Wingdings" panose="05000000000000000000" pitchFamily="2" charset="2"/>
                <a:buChar char="ü"/>
              </a:pPr>
              <a:r>
                <a:rPr lang="fr-FR" sz="1100" spc="150" dirty="0">
                  <a:effectLst/>
                  <a:latin typeface="Aptos Display" panose="020B0004020202020204" pitchFamily="34" charset="0"/>
                  <a:ea typeface="Aptos" panose="020B0004020202020204" pitchFamily="34" charset="0"/>
                  <a:cs typeface="Arial" panose="020B0604020202020204" pitchFamily="34" charset="0"/>
                </a:rPr>
                <a:t>Association des enjeux aux politiques et plans d’action</a:t>
              </a:r>
            </a:p>
            <a:p>
              <a:pPr marL="171450" indent="-171450">
                <a:lnSpc>
                  <a:spcPct val="120000"/>
                </a:lnSpc>
                <a:buFont typeface="Wingdings" panose="05000000000000000000" pitchFamily="2" charset="2"/>
                <a:buChar char="ü"/>
              </a:pPr>
              <a:r>
                <a:rPr lang="fr-FR" sz="1100" spc="150" dirty="0">
                  <a:effectLst/>
                  <a:latin typeface="Aptos Display" panose="020B0004020202020204" pitchFamily="34" charset="0"/>
                  <a:ea typeface="Aptos" panose="020B0004020202020204" pitchFamily="34" charset="0"/>
                  <a:cs typeface="Arial" panose="020B0604020202020204" pitchFamily="34" charset="0"/>
                </a:rPr>
                <a:t>Association des plans d’action aux financements et investissements</a:t>
              </a:r>
            </a:p>
            <a:p>
              <a:pPr marL="171450" indent="-171450">
                <a:lnSpc>
                  <a:spcPct val="120000"/>
                </a:lnSpc>
                <a:buFont typeface="Wingdings" panose="05000000000000000000" pitchFamily="2" charset="2"/>
                <a:buChar char="ü"/>
              </a:pPr>
              <a:r>
                <a:rPr lang="fr-FR" sz="1100" spc="150" dirty="0">
                  <a:latin typeface="Aptos Display" panose="020B0004020202020204" pitchFamily="34" charset="0"/>
                  <a:cs typeface="Arial" panose="020B0604020202020204" pitchFamily="34" charset="0"/>
                </a:rPr>
                <a:t>Plans de transition </a:t>
              </a:r>
            </a:p>
            <a:p>
              <a:pPr marL="171450" indent="-171450">
                <a:lnSpc>
                  <a:spcPct val="120000"/>
                </a:lnSpc>
                <a:buFont typeface="Wingdings" panose="05000000000000000000" pitchFamily="2" charset="2"/>
                <a:buChar char="ü"/>
              </a:pPr>
              <a:r>
                <a:rPr lang="fr-FR" sz="1100" spc="150" dirty="0">
                  <a:latin typeface="Aptos Display" panose="020B0004020202020204" pitchFamily="34" charset="0"/>
                  <a:cs typeface="Arial" panose="020B0604020202020204" pitchFamily="34" charset="0"/>
                </a:rPr>
                <a:t>Conclusions préliminaires</a:t>
              </a:r>
            </a:p>
            <a:p>
              <a:endParaRPr lang="fr-FR" sz="1100" spc="150" dirty="0">
                <a:effectLst/>
                <a:latin typeface="Aptos Display" panose="020B0004020202020204" pitchFamily="34" charset="0"/>
                <a:ea typeface="Aptos" panose="020B0004020202020204" pitchFamily="34" charset="0"/>
                <a:cs typeface="Arial" panose="020B0604020202020204" pitchFamily="34" charset="0"/>
              </a:endParaRPr>
            </a:p>
          </p:txBody>
        </p:sp>
      </p:grpSp>
      <p:grpSp>
        <p:nvGrpSpPr>
          <p:cNvPr id="32" name="Groupe 31">
            <a:extLst>
              <a:ext uri="{FF2B5EF4-FFF2-40B4-BE49-F238E27FC236}">
                <a16:creationId xmlns:a16="http://schemas.microsoft.com/office/drawing/2014/main" id="{174D6963-BF09-53CC-6740-1BCDCE8DD570}"/>
              </a:ext>
            </a:extLst>
          </p:cNvPr>
          <p:cNvGrpSpPr/>
          <p:nvPr/>
        </p:nvGrpSpPr>
        <p:grpSpPr>
          <a:xfrm>
            <a:off x="6826377" y="1190369"/>
            <a:ext cx="5661155" cy="1902216"/>
            <a:chOff x="7302251" y="1330410"/>
            <a:chExt cx="5661155" cy="1902216"/>
          </a:xfrm>
        </p:grpSpPr>
        <p:grpSp>
          <p:nvGrpSpPr>
            <p:cNvPr id="16" name="Groupe 15">
              <a:extLst>
                <a:ext uri="{FF2B5EF4-FFF2-40B4-BE49-F238E27FC236}">
                  <a16:creationId xmlns:a16="http://schemas.microsoft.com/office/drawing/2014/main" id="{A37EFB5D-3913-4E1C-DE51-90FAF19F255A}"/>
                </a:ext>
              </a:extLst>
            </p:cNvPr>
            <p:cNvGrpSpPr/>
            <p:nvPr/>
          </p:nvGrpSpPr>
          <p:grpSpPr>
            <a:xfrm>
              <a:off x="7302251" y="1330410"/>
              <a:ext cx="4727944" cy="311889"/>
              <a:chOff x="552893" y="1679944"/>
              <a:chExt cx="4727944" cy="311889"/>
            </a:xfrm>
          </p:grpSpPr>
          <p:sp>
            <p:nvSpPr>
              <p:cNvPr id="17" name="Rectangle 16">
                <a:hlinkClick r:id="rId6" action="ppaction://hlinksldjump"/>
                <a:extLst>
                  <a:ext uri="{FF2B5EF4-FFF2-40B4-BE49-F238E27FC236}">
                    <a16:creationId xmlns:a16="http://schemas.microsoft.com/office/drawing/2014/main" id="{B133357F-3A46-9A63-5FE0-DDB50820DAA3}"/>
                  </a:ext>
                </a:extLst>
              </p:cNvPr>
              <p:cNvSpPr/>
              <p:nvPr/>
            </p:nvSpPr>
            <p:spPr>
              <a:xfrm>
                <a:off x="552893" y="1679944"/>
                <a:ext cx="318977" cy="31188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a:t>5</a:t>
                </a:r>
              </a:p>
            </p:txBody>
          </p:sp>
          <p:sp>
            <p:nvSpPr>
              <p:cNvPr id="18" name="ZoneTexte 17">
                <a:extLst>
                  <a:ext uri="{FF2B5EF4-FFF2-40B4-BE49-F238E27FC236}">
                    <a16:creationId xmlns:a16="http://schemas.microsoft.com/office/drawing/2014/main" id="{326A7EF2-DBAF-FCD9-0D35-C04F83E15CB6}"/>
                  </a:ext>
                </a:extLst>
              </p:cNvPr>
              <p:cNvSpPr txBox="1"/>
              <p:nvPr/>
            </p:nvSpPr>
            <p:spPr>
              <a:xfrm>
                <a:off x="1013637" y="1679944"/>
                <a:ext cx="4267200" cy="307777"/>
              </a:xfrm>
              <a:prstGeom prst="rect">
                <a:avLst/>
              </a:prstGeom>
              <a:noFill/>
            </p:spPr>
            <p:txBody>
              <a:bodyPr wrap="square" rtlCol="0">
                <a:spAutoFit/>
              </a:bodyPr>
              <a:lstStyle/>
              <a:p>
                <a:r>
                  <a:rPr lang="fr-FR" sz="1400">
                    <a:solidFill>
                      <a:schemeClr val="accent1"/>
                    </a:solidFill>
                  </a:rPr>
                  <a:t>Lien avec les états financiers </a:t>
                </a:r>
              </a:p>
            </p:txBody>
          </p:sp>
        </p:grpSp>
        <p:sp>
          <p:nvSpPr>
            <p:cNvPr id="24" name="ZoneTexte 23">
              <a:extLst>
                <a:ext uri="{FF2B5EF4-FFF2-40B4-BE49-F238E27FC236}">
                  <a16:creationId xmlns:a16="http://schemas.microsoft.com/office/drawing/2014/main" id="{41B11DC3-B4FC-5500-C3DC-88A8B5701B10}"/>
                </a:ext>
              </a:extLst>
            </p:cNvPr>
            <p:cNvSpPr txBox="1"/>
            <p:nvPr/>
          </p:nvSpPr>
          <p:spPr>
            <a:xfrm>
              <a:off x="7762995" y="1730099"/>
              <a:ext cx="5200411" cy="1502527"/>
            </a:xfrm>
            <a:prstGeom prst="rect">
              <a:avLst/>
            </a:prstGeom>
            <a:noFill/>
          </p:spPr>
          <p:txBody>
            <a:bodyPr wrap="square">
              <a:spAutoFit/>
            </a:bodyPr>
            <a:lstStyle/>
            <a:p>
              <a:pPr marL="171450" indent="-171450">
                <a:lnSpc>
                  <a:spcPct val="120000"/>
                </a:lnSpc>
                <a:buFont typeface="Wingdings" panose="05000000000000000000" pitchFamily="2" charset="2"/>
                <a:buChar char="ü"/>
              </a:pPr>
              <a:r>
                <a:rPr lang="fr-FR" sz="1100" spc="150" dirty="0">
                  <a:latin typeface="Aptos Display" panose="020B0004020202020204" pitchFamily="34" charset="0"/>
                  <a:cs typeface="Arial" panose="020B0604020202020204" pitchFamily="34" charset="0"/>
                </a:rPr>
                <a:t>Notes dédiées</a:t>
              </a:r>
            </a:p>
            <a:p>
              <a:pPr marL="171450" indent="-171450">
                <a:lnSpc>
                  <a:spcPct val="120000"/>
                </a:lnSpc>
                <a:buFont typeface="Wingdings" panose="05000000000000000000" pitchFamily="2" charset="2"/>
                <a:buChar char="ü"/>
              </a:pPr>
              <a:r>
                <a:rPr lang="fr-FR" sz="1100" spc="150" dirty="0">
                  <a:latin typeface="Aptos Display" panose="020B0004020202020204" pitchFamily="34" charset="0"/>
                  <a:cs typeface="Arial" panose="020B0604020202020204" pitchFamily="34" charset="0"/>
                </a:rPr>
                <a:t>Autres mentions dans les états financiers</a:t>
              </a:r>
            </a:p>
            <a:p>
              <a:pPr marL="171450" indent="-171450">
                <a:lnSpc>
                  <a:spcPct val="120000"/>
                </a:lnSpc>
                <a:buFont typeface="Wingdings" panose="05000000000000000000" pitchFamily="2" charset="2"/>
                <a:buChar char="ü"/>
              </a:pPr>
              <a:r>
                <a:rPr lang="fr-FR" sz="1100" spc="150" dirty="0">
                  <a:latin typeface="Aptos Display" panose="020B0004020202020204" pitchFamily="34" charset="0"/>
                  <a:cs typeface="Arial" panose="020B0604020202020204" pitchFamily="34" charset="0"/>
                </a:rPr>
                <a:t>Notes sur les Immobilisations</a:t>
              </a:r>
            </a:p>
            <a:p>
              <a:pPr marL="171450" indent="-171450">
                <a:lnSpc>
                  <a:spcPct val="120000"/>
                </a:lnSpc>
                <a:buFont typeface="Wingdings" panose="05000000000000000000" pitchFamily="2" charset="2"/>
                <a:buChar char="ü"/>
              </a:pPr>
              <a:r>
                <a:rPr lang="fr-FR" sz="1100" spc="150" dirty="0">
                  <a:latin typeface="Aptos Display" panose="020B0004020202020204" pitchFamily="34" charset="0"/>
                  <a:cs typeface="Arial" panose="020B0604020202020204" pitchFamily="34" charset="0"/>
                </a:rPr>
                <a:t>Effets financiers constatés sur la période</a:t>
              </a:r>
            </a:p>
            <a:p>
              <a:pPr marL="171450" indent="-171450">
                <a:lnSpc>
                  <a:spcPct val="120000"/>
                </a:lnSpc>
                <a:buFont typeface="Wingdings" panose="05000000000000000000" pitchFamily="2" charset="2"/>
                <a:buChar char="ü"/>
              </a:pPr>
              <a:r>
                <a:rPr lang="fr-FR" sz="1100" spc="150" dirty="0">
                  <a:latin typeface="Aptos Display" panose="020B0004020202020204" pitchFamily="34" charset="0"/>
                  <a:cs typeface="Arial" panose="020B0604020202020204" pitchFamily="34" charset="0"/>
                </a:rPr>
                <a:t>Effets financiers futurs attendus</a:t>
              </a:r>
            </a:p>
            <a:p>
              <a:pPr marL="171450" indent="-171450">
                <a:lnSpc>
                  <a:spcPct val="120000"/>
                </a:lnSpc>
                <a:buFont typeface="Wingdings" panose="05000000000000000000" pitchFamily="2" charset="2"/>
                <a:buChar char="ü"/>
              </a:pPr>
              <a:r>
                <a:rPr lang="fr-FR" sz="1100" spc="150" dirty="0">
                  <a:latin typeface="Aptos Display" panose="020B0004020202020204" pitchFamily="34" charset="0"/>
                  <a:cs typeface="Arial" panose="020B0604020202020204" pitchFamily="34" charset="0"/>
                </a:rPr>
                <a:t>Performance globale</a:t>
              </a:r>
            </a:p>
            <a:p>
              <a:pPr marL="171450" indent="-171450">
                <a:lnSpc>
                  <a:spcPct val="120000"/>
                </a:lnSpc>
                <a:buFont typeface="Wingdings" panose="05000000000000000000" pitchFamily="2" charset="2"/>
                <a:buChar char="ü"/>
              </a:pPr>
              <a:endParaRPr lang="fr-FR" sz="1100" spc="150" dirty="0">
                <a:latin typeface="Aptos Display" panose="020B0004020202020204" pitchFamily="34" charset="0"/>
                <a:cs typeface="Arial" panose="020B0604020202020204" pitchFamily="34" charset="0"/>
              </a:endParaRPr>
            </a:p>
          </p:txBody>
        </p:sp>
      </p:grpSp>
      <p:grpSp>
        <p:nvGrpSpPr>
          <p:cNvPr id="34" name="Groupe 33">
            <a:extLst>
              <a:ext uri="{FF2B5EF4-FFF2-40B4-BE49-F238E27FC236}">
                <a16:creationId xmlns:a16="http://schemas.microsoft.com/office/drawing/2014/main" id="{746E1CE8-B19A-E660-C151-D8508E3E5DB2}"/>
              </a:ext>
            </a:extLst>
          </p:cNvPr>
          <p:cNvGrpSpPr/>
          <p:nvPr/>
        </p:nvGrpSpPr>
        <p:grpSpPr>
          <a:xfrm>
            <a:off x="6826377" y="3184497"/>
            <a:ext cx="4727944" cy="1061755"/>
            <a:chOff x="7302251" y="3232626"/>
            <a:chExt cx="4727944" cy="1061755"/>
          </a:xfrm>
        </p:grpSpPr>
        <p:sp>
          <p:nvSpPr>
            <p:cNvPr id="25" name="ZoneTexte 24">
              <a:extLst>
                <a:ext uri="{FF2B5EF4-FFF2-40B4-BE49-F238E27FC236}">
                  <a16:creationId xmlns:a16="http://schemas.microsoft.com/office/drawing/2014/main" id="{A78EE9E5-4AF8-E2DA-7E09-8D78382F5091}"/>
                </a:ext>
              </a:extLst>
            </p:cNvPr>
            <p:cNvSpPr txBox="1"/>
            <p:nvPr/>
          </p:nvSpPr>
          <p:spPr>
            <a:xfrm>
              <a:off x="7762995" y="3604384"/>
              <a:ext cx="3330580" cy="689997"/>
            </a:xfrm>
            <a:prstGeom prst="rect">
              <a:avLst/>
            </a:prstGeom>
            <a:noFill/>
          </p:spPr>
          <p:txBody>
            <a:bodyPr wrap="square">
              <a:spAutoFit/>
            </a:bodyPr>
            <a:lstStyle/>
            <a:p>
              <a:pPr marL="171450" indent="-171450">
                <a:lnSpc>
                  <a:spcPct val="120000"/>
                </a:lnSpc>
                <a:buFont typeface="Wingdings" panose="05000000000000000000" pitchFamily="2" charset="2"/>
                <a:buChar char="ü"/>
              </a:pPr>
              <a:r>
                <a:rPr lang="fr-FR" sz="1100" spc="150">
                  <a:latin typeface="Aptos Display" panose="020B0004020202020204" pitchFamily="34" charset="0"/>
                  <a:ea typeface="Aptos" panose="020B0004020202020204" pitchFamily="34" charset="0"/>
                  <a:cs typeface="Arial" panose="020B0604020202020204" pitchFamily="34" charset="0"/>
                </a:rPr>
                <a:t>Implication de la Direction financière</a:t>
              </a:r>
            </a:p>
            <a:p>
              <a:pPr marL="171450" indent="-171450">
                <a:lnSpc>
                  <a:spcPct val="120000"/>
                </a:lnSpc>
                <a:buFont typeface="Wingdings" panose="05000000000000000000" pitchFamily="2" charset="2"/>
                <a:buChar char="ü"/>
              </a:pPr>
              <a:r>
                <a:rPr lang="fr-FR" sz="1100" spc="150">
                  <a:latin typeface="Aptos Display" panose="020B0004020202020204" pitchFamily="34" charset="0"/>
                  <a:ea typeface="Aptos" panose="020B0004020202020204" pitchFamily="34" charset="0"/>
                  <a:cs typeface="Arial" panose="020B0604020202020204" pitchFamily="34" charset="0"/>
                </a:rPr>
                <a:t>Mise en place de process</a:t>
              </a:r>
            </a:p>
            <a:p>
              <a:pPr marL="171450" indent="-171450">
                <a:lnSpc>
                  <a:spcPct val="120000"/>
                </a:lnSpc>
                <a:buFont typeface="Wingdings" panose="05000000000000000000" pitchFamily="2" charset="2"/>
                <a:buChar char="ü"/>
              </a:pPr>
              <a:r>
                <a:rPr lang="fr-FR" sz="1100" spc="150">
                  <a:latin typeface="Aptos Display" panose="020B0004020202020204" pitchFamily="34" charset="0"/>
                  <a:cs typeface="Arial" panose="020B0604020202020204" pitchFamily="34" charset="0"/>
                </a:rPr>
                <a:t>Plans d’incitations financières</a:t>
              </a:r>
            </a:p>
          </p:txBody>
        </p:sp>
        <p:grpSp>
          <p:nvGrpSpPr>
            <p:cNvPr id="26" name="Groupe 25">
              <a:extLst>
                <a:ext uri="{FF2B5EF4-FFF2-40B4-BE49-F238E27FC236}">
                  <a16:creationId xmlns:a16="http://schemas.microsoft.com/office/drawing/2014/main" id="{A5C943E8-CB5D-32CB-749D-D0FF45DD04EB}"/>
                </a:ext>
              </a:extLst>
            </p:cNvPr>
            <p:cNvGrpSpPr/>
            <p:nvPr/>
          </p:nvGrpSpPr>
          <p:grpSpPr>
            <a:xfrm>
              <a:off x="7302251" y="3232626"/>
              <a:ext cx="4727944" cy="311889"/>
              <a:chOff x="552893" y="1679944"/>
              <a:chExt cx="4727944" cy="311889"/>
            </a:xfrm>
          </p:grpSpPr>
          <p:sp>
            <p:nvSpPr>
              <p:cNvPr id="27" name="Rectangle 26">
                <a:hlinkClick r:id="rId7" action="ppaction://hlinksldjump"/>
                <a:extLst>
                  <a:ext uri="{FF2B5EF4-FFF2-40B4-BE49-F238E27FC236}">
                    <a16:creationId xmlns:a16="http://schemas.microsoft.com/office/drawing/2014/main" id="{ED5DA757-B8BB-FE98-C6A8-DE878983AABC}"/>
                  </a:ext>
                </a:extLst>
              </p:cNvPr>
              <p:cNvSpPr/>
              <p:nvPr/>
            </p:nvSpPr>
            <p:spPr>
              <a:xfrm>
                <a:off x="552893" y="1679944"/>
                <a:ext cx="318977" cy="31188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a:t>6</a:t>
                </a:r>
              </a:p>
            </p:txBody>
          </p:sp>
          <p:sp>
            <p:nvSpPr>
              <p:cNvPr id="28" name="ZoneTexte 27">
                <a:extLst>
                  <a:ext uri="{FF2B5EF4-FFF2-40B4-BE49-F238E27FC236}">
                    <a16:creationId xmlns:a16="http://schemas.microsoft.com/office/drawing/2014/main" id="{EED19C7B-3680-B7BF-8F5A-8233B79ECA36}"/>
                  </a:ext>
                </a:extLst>
              </p:cNvPr>
              <p:cNvSpPr txBox="1"/>
              <p:nvPr/>
            </p:nvSpPr>
            <p:spPr>
              <a:xfrm>
                <a:off x="1013637" y="1679944"/>
                <a:ext cx="4267200" cy="307777"/>
              </a:xfrm>
              <a:prstGeom prst="rect">
                <a:avLst/>
              </a:prstGeom>
              <a:noFill/>
            </p:spPr>
            <p:txBody>
              <a:bodyPr wrap="square" rtlCol="0">
                <a:spAutoFit/>
              </a:bodyPr>
              <a:lstStyle/>
              <a:p>
                <a:r>
                  <a:rPr lang="fr-FR" sz="1400">
                    <a:solidFill>
                      <a:schemeClr val="accent1"/>
                    </a:solidFill>
                  </a:rPr>
                  <a:t>Gouvernance</a:t>
                </a:r>
              </a:p>
            </p:txBody>
          </p:sp>
        </p:grpSp>
      </p:grpSp>
      <p:grpSp>
        <p:nvGrpSpPr>
          <p:cNvPr id="29" name="Groupe 28">
            <a:extLst>
              <a:ext uri="{FF2B5EF4-FFF2-40B4-BE49-F238E27FC236}">
                <a16:creationId xmlns:a16="http://schemas.microsoft.com/office/drawing/2014/main" id="{6D7DAD33-8943-0A66-151B-F551B154BDBC}"/>
              </a:ext>
            </a:extLst>
          </p:cNvPr>
          <p:cNvGrpSpPr/>
          <p:nvPr/>
        </p:nvGrpSpPr>
        <p:grpSpPr>
          <a:xfrm>
            <a:off x="6826375" y="4485110"/>
            <a:ext cx="4727944" cy="311889"/>
            <a:chOff x="552893" y="1679944"/>
            <a:chExt cx="4727944" cy="311889"/>
          </a:xfrm>
        </p:grpSpPr>
        <p:sp>
          <p:nvSpPr>
            <p:cNvPr id="30" name="Rectangle 29">
              <a:hlinkClick r:id="rId8" action="ppaction://hlinksldjump"/>
              <a:extLst>
                <a:ext uri="{FF2B5EF4-FFF2-40B4-BE49-F238E27FC236}">
                  <a16:creationId xmlns:a16="http://schemas.microsoft.com/office/drawing/2014/main" id="{BDDD8EBF-B8AF-6677-2D3B-278AC966EE58}"/>
                </a:ext>
              </a:extLst>
            </p:cNvPr>
            <p:cNvSpPr/>
            <p:nvPr/>
          </p:nvSpPr>
          <p:spPr>
            <a:xfrm>
              <a:off x="552893" y="1679944"/>
              <a:ext cx="318977" cy="31188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a:t>7</a:t>
              </a:r>
            </a:p>
          </p:txBody>
        </p:sp>
        <p:sp>
          <p:nvSpPr>
            <p:cNvPr id="31" name="ZoneTexte 30">
              <a:extLst>
                <a:ext uri="{FF2B5EF4-FFF2-40B4-BE49-F238E27FC236}">
                  <a16:creationId xmlns:a16="http://schemas.microsoft.com/office/drawing/2014/main" id="{6385152B-ACC4-2966-FCB7-CC2FCE6AB45A}"/>
                </a:ext>
              </a:extLst>
            </p:cNvPr>
            <p:cNvSpPr txBox="1"/>
            <p:nvPr/>
          </p:nvSpPr>
          <p:spPr>
            <a:xfrm>
              <a:off x="1013637" y="1679944"/>
              <a:ext cx="4267200" cy="307777"/>
            </a:xfrm>
            <a:prstGeom prst="rect">
              <a:avLst/>
            </a:prstGeom>
            <a:noFill/>
          </p:spPr>
          <p:txBody>
            <a:bodyPr wrap="square" rtlCol="0">
              <a:spAutoFit/>
            </a:bodyPr>
            <a:lstStyle/>
            <a:p>
              <a:r>
                <a:rPr lang="fr-FR" sz="1400">
                  <a:solidFill>
                    <a:schemeClr val="accent1"/>
                  </a:solidFill>
                </a:rPr>
                <a:t>Conclusion</a:t>
              </a:r>
            </a:p>
          </p:txBody>
        </p:sp>
      </p:grpSp>
    </p:spTree>
    <p:extLst>
      <p:ext uri="{BB962C8B-B14F-4D97-AF65-F5344CB8AC3E}">
        <p14:creationId xmlns:p14="http://schemas.microsoft.com/office/powerpoint/2010/main" val="2821827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B2C26-A562-0BB5-14D0-2CC521A4A560}"/>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FEE107EB-E4EA-C7BF-4B78-42DE37584C91}"/>
              </a:ext>
            </a:extLst>
          </p:cNvPr>
          <p:cNvSpPr txBox="1"/>
          <p:nvPr/>
        </p:nvSpPr>
        <p:spPr>
          <a:xfrm>
            <a:off x="494982" y="564187"/>
            <a:ext cx="5493657" cy="461665"/>
          </a:xfrm>
          <a:prstGeom prst="rect">
            <a:avLst/>
          </a:prstGeom>
          <a:noFill/>
        </p:spPr>
        <p:txBody>
          <a:bodyPr wrap="square" rtlCol="0">
            <a:spAutoFit/>
          </a:bodyPr>
          <a:lstStyle/>
          <a:p>
            <a:r>
              <a:rPr lang="fr-FR" sz="2400" b="1"/>
              <a:t>Liens avec les états financiers</a:t>
            </a:r>
          </a:p>
        </p:txBody>
      </p:sp>
      <p:sp>
        <p:nvSpPr>
          <p:cNvPr id="3" name="ZoneTexte 2">
            <a:extLst>
              <a:ext uri="{FF2B5EF4-FFF2-40B4-BE49-F238E27FC236}">
                <a16:creationId xmlns:a16="http://schemas.microsoft.com/office/drawing/2014/main" id="{F76804DF-03AC-5D45-8864-98F9F5A85047}"/>
              </a:ext>
            </a:extLst>
          </p:cNvPr>
          <p:cNvSpPr txBox="1"/>
          <p:nvPr/>
        </p:nvSpPr>
        <p:spPr>
          <a:xfrm>
            <a:off x="494982" y="1025852"/>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Autres mentions dans les états financiers</a:t>
            </a:r>
          </a:p>
        </p:txBody>
      </p:sp>
      <p:sp>
        <p:nvSpPr>
          <p:cNvPr id="4" name="Rectangle 3">
            <a:extLst>
              <a:ext uri="{FF2B5EF4-FFF2-40B4-BE49-F238E27FC236}">
                <a16:creationId xmlns:a16="http://schemas.microsoft.com/office/drawing/2014/main" id="{1B02C069-EBEC-D259-BC85-81CCA1C7B4C1}"/>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buNone/>
            </a:pPr>
            <a:r>
              <a:rPr lang="fr-FR">
                <a:latin typeface="Aptos" panose="020B0004020202020204" pitchFamily="34" charset="0"/>
                <a:cs typeface="Arial" panose="020B0604020202020204" pitchFamily="34" charset="0"/>
              </a:rPr>
              <a:t>Le contraste entre les enjeux climatiques et les autres enjeux ESG est donc important : seul le premier fait l’objet d’un traitement structuré, avec des paragraphes spécifiques et un positionnement bien établi dans les états financiers. </a:t>
            </a:r>
            <a:endParaRPr lang="fr-FR" sz="1400">
              <a:latin typeface="Aptos" panose="020B0004020202020204" pitchFamily="34" charset="0"/>
              <a:ea typeface="Aptos" panose="020B00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96091108-1097-5E0C-F611-248F12471CF8}"/>
              </a:ext>
            </a:extLst>
          </p:cNvPr>
          <p:cNvSpPr txBox="1"/>
          <p:nvPr/>
        </p:nvSpPr>
        <p:spPr>
          <a:xfrm>
            <a:off x="329364" y="1679665"/>
            <a:ext cx="6382936" cy="4731039"/>
          </a:xfrm>
          <a:prstGeom prst="rect">
            <a:avLst/>
          </a:prstGeom>
          <a:noFill/>
        </p:spPr>
        <p:txBody>
          <a:bodyPr wrap="square">
            <a:spAutoFit/>
          </a:bodyPr>
          <a:lstStyle/>
          <a:p>
            <a:pPr algn="just">
              <a:lnSpc>
                <a:spcPct val="120000"/>
              </a:lnSpc>
              <a:buNone/>
            </a:pPr>
            <a:r>
              <a:rPr lang="fr-FR" sz="1400" dirty="0">
                <a:latin typeface="Aptos" panose="020B0004020202020204" pitchFamily="34" charset="0"/>
                <a:cs typeface="Arial" panose="020B0604020202020204" pitchFamily="34" charset="0"/>
              </a:rPr>
              <a:t>Si l’enjeu climatique est bien représenté dans les états financiers, </a:t>
            </a:r>
            <a:r>
              <a:rPr lang="fr-FR" sz="1400" b="1" dirty="0">
                <a:latin typeface="Aptos" panose="020B0004020202020204" pitchFamily="34" charset="0"/>
                <a:cs typeface="Arial" panose="020B0604020202020204" pitchFamily="34" charset="0"/>
              </a:rPr>
              <a:t>on observe qu’il n’existe aucune note dédiée à d’autres thèmes,</a:t>
            </a:r>
            <a:r>
              <a:rPr lang="fr-FR" sz="1400" dirty="0">
                <a:latin typeface="Aptos" panose="020B0004020202020204" pitchFamily="34" charset="0"/>
                <a:cs typeface="Arial" panose="020B0604020202020204" pitchFamily="34" charset="0"/>
              </a:rPr>
              <a:t> y compris pour des risques classés matériels au plan financier dans les matrices de matérialité.   Ainsi, nous n’avons identifié aucune note dédiée aux enjeux de Conduite des affaires (corruption notamment).</a:t>
            </a:r>
          </a:p>
          <a:p>
            <a:pPr algn="just">
              <a:lnSpc>
                <a:spcPct val="120000"/>
              </a:lnSpc>
              <a:buNone/>
            </a:pPr>
            <a:endParaRPr lang="fr-FR" sz="1400" dirty="0">
              <a:latin typeface="Aptos" panose="020B0004020202020204" pitchFamily="34" charset="0"/>
              <a:cs typeface="Arial" panose="020B0604020202020204" pitchFamily="34" charset="0"/>
            </a:endParaRPr>
          </a:p>
          <a:p>
            <a:pPr algn="just">
              <a:lnSpc>
                <a:spcPct val="120000"/>
              </a:lnSpc>
              <a:buNone/>
            </a:pPr>
            <a:r>
              <a:rPr lang="fr-FR" sz="1400" b="1" dirty="0">
                <a:latin typeface="Aptos" panose="020B0004020202020204" pitchFamily="34" charset="0"/>
                <a:cs typeface="Arial" panose="020B0604020202020204" pitchFamily="34" charset="0"/>
              </a:rPr>
              <a:t>Au-delà des notes spécifiquement dédiées </a:t>
            </a:r>
            <a:r>
              <a:rPr lang="fr-FR" sz="1400" dirty="0">
                <a:latin typeface="Aptos" panose="020B0004020202020204" pitchFamily="34" charset="0"/>
                <a:cs typeface="Arial" panose="020B0604020202020204" pitchFamily="34" charset="0"/>
              </a:rPr>
              <a:t>à une thématique, nous avons également recherché les simples mentions à des enjeux de durabilité dans les annexes aux états financiers. On retrouve des mentions en lien avec la durabilité dans de nombreuses notes, pour l’essentiel concernant les enjeux climatiques, et principalement dans les notes Immobilisations et dépréciations, Risque de crédit / liquidité et Provisions.</a:t>
            </a:r>
          </a:p>
          <a:p>
            <a:pPr algn="just">
              <a:lnSpc>
                <a:spcPct val="120000"/>
              </a:lnSpc>
              <a:buNone/>
            </a:pPr>
            <a:endParaRPr lang="fr-FR" sz="1400" dirty="0">
              <a:latin typeface="Aptos" panose="020B0004020202020204" pitchFamily="34" charset="0"/>
              <a:cs typeface="Arial" panose="020B0604020202020204" pitchFamily="34" charset="0"/>
            </a:endParaRPr>
          </a:p>
          <a:p>
            <a:pPr algn="just">
              <a:lnSpc>
                <a:spcPct val="120000"/>
              </a:lnSpc>
              <a:buNone/>
            </a:pPr>
            <a:r>
              <a:rPr lang="fr-FR" sz="1400" dirty="0">
                <a:latin typeface="Aptos" panose="020B0004020202020204" pitchFamily="34" charset="0"/>
                <a:cs typeface="Arial" panose="020B0604020202020204" pitchFamily="34" charset="0"/>
              </a:rPr>
              <a:t>Par ailleurs, les entreprises des secteurs Énergie, Ressources et Environnement, ainsi qu’Infrastructure et Construction, sont celles qui évoquent le plus fréquemment les thématiques ESG dans leurs états financiers. Toutefois, ces mentions restent souvent limitées à quelques lignes.</a:t>
            </a:r>
          </a:p>
          <a:p>
            <a:pPr algn="just">
              <a:lnSpc>
                <a:spcPct val="120000"/>
              </a:lnSpc>
              <a:buNone/>
            </a:pPr>
            <a:endParaRPr lang="fr-FR" sz="1400" dirty="0">
              <a:latin typeface="Aptos" panose="020B00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541A310B-4D03-2AAA-10E7-325B1DD36F77}"/>
              </a:ext>
            </a:extLst>
          </p:cNvPr>
          <p:cNvSpPr>
            <a:spLocks noGrp="1"/>
          </p:cNvSpPr>
          <p:nvPr>
            <p:ph type="sldNum" sz="quarter" idx="12"/>
          </p:nvPr>
        </p:nvSpPr>
        <p:spPr/>
        <p:txBody>
          <a:bodyPr/>
          <a:lstStyle/>
          <a:p>
            <a:fld id="{2E12CFF1-E198-4524-86B2-F442B98BF2E1}" type="slidenum">
              <a:rPr lang="fr-FR" smtClean="0"/>
              <a:t>20</a:t>
            </a:fld>
            <a:endParaRPr lang="fr-FR"/>
          </a:p>
        </p:txBody>
      </p:sp>
    </p:spTree>
    <p:extLst>
      <p:ext uri="{BB962C8B-B14F-4D97-AF65-F5344CB8AC3E}">
        <p14:creationId xmlns:p14="http://schemas.microsoft.com/office/powerpoint/2010/main" val="187294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05956-5179-B0A8-1D8D-055ECC1BB46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C5D5C7F6-3182-ED4D-E4AF-8EC07C531D3A}"/>
              </a:ext>
            </a:extLst>
          </p:cNvPr>
          <p:cNvSpPr txBox="1"/>
          <p:nvPr/>
        </p:nvSpPr>
        <p:spPr>
          <a:xfrm>
            <a:off x="494982" y="564187"/>
            <a:ext cx="5493657" cy="461665"/>
          </a:xfrm>
          <a:prstGeom prst="rect">
            <a:avLst/>
          </a:prstGeom>
          <a:noFill/>
        </p:spPr>
        <p:txBody>
          <a:bodyPr wrap="square" rtlCol="0">
            <a:spAutoFit/>
          </a:bodyPr>
          <a:lstStyle/>
          <a:p>
            <a:r>
              <a:rPr lang="fr-FR" sz="2400" b="1"/>
              <a:t>Liens avec les états financiers</a:t>
            </a:r>
          </a:p>
        </p:txBody>
      </p:sp>
      <p:sp>
        <p:nvSpPr>
          <p:cNvPr id="3" name="ZoneTexte 2">
            <a:extLst>
              <a:ext uri="{FF2B5EF4-FFF2-40B4-BE49-F238E27FC236}">
                <a16:creationId xmlns:a16="http://schemas.microsoft.com/office/drawing/2014/main" id="{82553C2C-2FDA-94AB-8756-69D45CE9DB60}"/>
              </a:ext>
            </a:extLst>
          </p:cNvPr>
          <p:cNvSpPr txBox="1"/>
          <p:nvPr/>
        </p:nvSpPr>
        <p:spPr>
          <a:xfrm>
            <a:off x="494982" y="1025852"/>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Notes sur les Immobilisations</a:t>
            </a:r>
          </a:p>
        </p:txBody>
      </p:sp>
      <p:sp>
        <p:nvSpPr>
          <p:cNvPr id="4" name="Rectangle 3">
            <a:extLst>
              <a:ext uri="{FF2B5EF4-FFF2-40B4-BE49-F238E27FC236}">
                <a16:creationId xmlns:a16="http://schemas.microsoft.com/office/drawing/2014/main" id="{D8A6047A-424B-5B3E-18E9-2E5F60E35FFF}"/>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buNone/>
            </a:pPr>
            <a:endParaRPr lang="fr-FR" sz="1400">
              <a:latin typeface="Aptos" panose="020B0004020202020204" pitchFamily="34" charset="0"/>
              <a:ea typeface="Aptos" panose="020B00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D6A199C3-AF6A-FFCF-59C0-82F688B8DE66}"/>
              </a:ext>
            </a:extLst>
          </p:cNvPr>
          <p:cNvSpPr txBox="1"/>
          <p:nvPr/>
        </p:nvSpPr>
        <p:spPr>
          <a:xfrm>
            <a:off x="329364" y="1679665"/>
            <a:ext cx="6382936" cy="1759008"/>
          </a:xfrm>
          <a:prstGeom prst="rect">
            <a:avLst/>
          </a:prstGeom>
          <a:noFill/>
        </p:spPr>
        <p:txBody>
          <a:bodyPr wrap="square" lIns="91440" tIns="45720" rIns="91440" bIns="45720" anchor="t">
            <a:spAutoFit/>
          </a:bodyPr>
          <a:lstStyle/>
          <a:p>
            <a:pPr algn="just">
              <a:lnSpc>
                <a:spcPct val="120000"/>
              </a:lnSpc>
              <a:buNone/>
            </a:pPr>
            <a:r>
              <a:rPr lang="fr-FR" sz="1400" dirty="0">
                <a:latin typeface="Aptos"/>
                <a:cs typeface="Arial"/>
              </a:rPr>
              <a:t>Les notes annexes sur les Immobilisations et dépréciations font mention des enjeux climatiques pour </a:t>
            </a:r>
            <a:r>
              <a:rPr lang="fr-FR" sz="1400" b="1" dirty="0">
                <a:solidFill>
                  <a:schemeClr val="accent2"/>
                </a:solidFill>
                <a:latin typeface="Aptos"/>
                <a:cs typeface="Arial"/>
              </a:rPr>
              <a:t>65% </a:t>
            </a:r>
            <a:r>
              <a:rPr lang="fr-FR" sz="1400" dirty="0">
                <a:latin typeface="Aptos"/>
                <a:cs typeface="Arial"/>
              </a:rPr>
              <a:t>des entreprises du panel.</a:t>
            </a:r>
          </a:p>
          <a:p>
            <a:pPr algn="just">
              <a:lnSpc>
                <a:spcPct val="120000"/>
              </a:lnSpc>
              <a:buNone/>
            </a:pPr>
            <a:endParaRPr lang="fr-FR" sz="1300" dirty="0">
              <a:latin typeface="Aptos" panose="020B0004020202020204" pitchFamily="34" charset="0"/>
              <a:cs typeface="Arial" panose="020B0604020202020204" pitchFamily="34" charset="0"/>
            </a:endParaRPr>
          </a:p>
          <a:p>
            <a:pPr algn="just">
              <a:lnSpc>
                <a:spcPct val="120000"/>
              </a:lnSpc>
              <a:buNone/>
            </a:pPr>
            <a:r>
              <a:rPr lang="fr-FR" sz="1200" dirty="0">
                <a:latin typeface="Aptos" panose="020B0004020202020204" pitchFamily="34" charset="0"/>
                <a:cs typeface="Arial" panose="020B0604020202020204" pitchFamily="34" charset="0"/>
              </a:rPr>
              <a:t>On observe que le secteur Automobile est celui qui en moyenne intègre le plus souvent des informations Climat en annexe alors que les entreprises du secteur Technologie sont celles qui, en moyenne, en donnent le moins souvent.</a:t>
            </a:r>
          </a:p>
          <a:p>
            <a:pPr algn="just">
              <a:lnSpc>
                <a:spcPct val="120000"/>
              </a:lnSpc>
              <a:buNone/>
            </a:pPr>
            <a:endParaRPr lang="fr-FR" sz="1300" dirty="0">
              <a:latin typeface="Aptos" panose="020B00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9C113935-A422-49E6-D077-7AAC86D0A993}"/>
              </a:ext>
            </a:extLst>
          </p:cNvPr>
          <p:cNvSpPr>
            <a:spLocks noGrp="1"/>
          </p:cNvSpPr>
          <p:nvPr>
            <p:ph type="sldNum" sz="quarter" idx="12"/>
          </p:nvPr>
        </p:nvSpPr>
        <p:spPr/>
        <p:txBody>
          <a:bodyPr/>
          <a:lstStyle/>
          <a:p>
            <a:fld id="{2E12CFF1-E198-4524-86B2-F442B98BF2E1}" type="slidenum">
              <a:rPr lang="fr-FR" smtClean="0"/>
              <a:t>21</a:t>
            </a:fld>
            <a:endParaRPr lang="fr-FR" dirty="0"/>
          </a:p>
        </p:txBody>
      </p:sp>
      <p:graphicFrame>
        <p:nvGraphicFramePr>
          <p:cNvPr id="8" name="Tableau 7">
            <a:extLst>
              <a:ext uri="{FF2B5EF4-FFF2-40B4-BE49-F238E27FC236}">
                <a16:creationId xmlns:a16="http://schemas.microsoft.com/office/drawing/2014/main" id="{B5C344B9-F460-2420-E4AB-A766E4CD3022}"/>
              </a:ext>
            </a:extLst>
          </p:cNvPr>
          <p:cNvGraphicFramePr>
            <a:graphicFrameLocks noGrp="1"/>
          </p:cNvGraphicFramePr>
          <p:nvPr>
            <p:extLst>
              <p:ext uri="{D42A27DB-BD31-4B8C-83A1-F6EECF244321}">
                <p14:modId xmlns:p14="http://schemas.microsoft.com/office/powerpoint/2010/main" val="3461039937"/>
              </p:ext>
            </p:extLst>
          </p:nvPr>
        </p:nvGraphicFramePr>
        <p:xfrm>
          <a:off x="329364" y="3805857"/>
          <a:ext cx="6481744" cy="1244600"/>
        </p:xfrm>
        <a:graphic>
          <a:graphicData uri="http://schemas.openxmlformats.org/drawingml/2006/table">
            <a:tbl>
              <a:tblPr firstRow="1" bandRow="1">
                <a:tableStyleId>{5C22544A-7EE6-4342-B048-85BDC9FD1C3A}</a:tableStyleId>
              </a:tblPr>
              <a:tblGrid>
                <a:gridCol w="810218">
                  <a:extLst>
                    <a:ext uri="{9D8B030D-6E8A-4147-A177-3AD203B41FA5}">
                      <a16:colId xmlns:a16="http://schemas.microsoft.com/office/drawing/2014/main" val="2852929739"/>
                    </a:ext>
                  </a:extLst>
                </a:gridCol>
                <a:gridCol w="810218">
                  <a:extLst>
                    <a:ext uri="{9D8B030D-6E8A-4147-A177-3AD203B41FA5}">
                      <a16:colId xmlns:a16="http://schemas.microsoft.com/office/drawing/2014/main" val="3900861795"/>
                    </a:ext>
                  </a:extLst>
                </a:gridCol>
                <a:gridCol w="646245">
                  <a:extLst>
                    <a:ext uri="{9D8B030D-6E8A-4147-A177-3AD203B41FA5}">
                      <a16:colId xmlns:a16="http://schemas.microsoft.com/office/drawing/2014/main" val="4162178945"/>
                    </a:ext>
                  </a:extLst>
                </a:gridCol>
                <a:gridCol w="1002940">
                  <a:extLst>
                    <a:ext uri="{9D8B030D-6E8A-4147-A177-3AD203B41FA5}">
                      <a16:colId xmlns:a16="http://schemas.microsoft.com/office/drawing/2014/main" val="2053621454"/>
                    </a:ext>
                  </a:extLst>
                </a:gridCol>
                <a:gridCol w="744415">
                  <a:extLst>
                    <a:ext uri="{9D8B030D-6E8A-4147-A177-3AD203B41FA5}">
                      <a16:colId xmlns:a16="http://schemas.microsoft.com/office/drawing/2014/main" val="2232059502"/>
                    </a:ext>
                  </a:extLst>
                </a:gridCol>
                <a:gridCol w="879231">
                  <a:extLst>
                    <a:ext uri="{9D8B030D-6E8A-4147-A177-3AD203B41FA5}">
                      <a16:colId xmlns:a16="http://schemas.microsoft.com/office/drawing/2014/main" val="2919409831"/>
                    </a:ext>
                  </a:extLst>
                </a:gridCol>
                <a:gridCol w="778259">
                  <a:extLst>
                    <a:ext uri="{9D8B030D-6E8A-4147-A177-3AD203B41FA5}">
                      <a16:colId xmlns:a16="http://schemas.microsoft.com/office/drawing/2014/main" val="3355505005"/>
                    </a:ext>
                  </a:extLst>
                </a:gridCol>
                <a:gridCol w="810218">
                  <a:extLst>
                    <a:ext uri="{9D8B030D-6E8A-4147-A177-3AD203B41FA5}">
                      <a16:colId xmlns:a16="http://schemas.microsoft.com/office/drawing/2014/main" val="1654961838"/>
                    </a:ext>
                  </a:extLst>
                </a:gridCol>
              </a:tblGrid>
              <a:tr h="370840">
                <a:tc>
                  <a:txBody>
                    <a:bodyPr/>
                    <a:lstStyle/>
                    <a:p>
                      <a:endParaRPr lang="fr-FR"/>
                    </a:p>
                  </a:txBody>
                  <a:tcPr/>
                </a:tc>
                <a:tc>
                  <a:txBody>
                    <a:bodyPr/>
                    <a:lstStyle/>
                    <a:p>
                      <a:pPr algn="ctr"/>
                      <a:r>
                        <a:rPr lang="fr-FR" sz="900"/>
                        <a:t>Automobile &amp; transport</a:t>
                      </a:r>
                    </a:p>
                  </a:txBody>
                  <a:tcPr/>
                </a:tc>
                <a:tc>
                  <a:txBody>
                    <a:bodyPr/>
                    <a:lstStyle/>
                    <a:p>
                      <a:pPr algn="ctr"/>
                      <a:r>
                        <a:rPr lang="fr-FR" sz="900"/>
                        <a:t>Finance</a:t>
                      </a:r>
                    </a:p>
                  </a:txBody>
                  <a:tcPr/>
                </a:tc>
                <a:tc>
                  <a:txBody>
                    <a:bodyPr/>
                    <a:lstStyle/>
                    <a:p>
                      <a:pPr algn="ctr"/>
                      <a:r>
                        <a:rPr lang="fr-FR" sz="900"/>
                        <a:t>Consommation &amp; distribution</a:t>
                      </a:r>
                    </a:p>
                  </a:txBody>
                  <a:tcPr/>
                </a:tc>
                <a:tc>
                  <a:txBody>
                    <a:bodyPr/>
                    <a:lstStyle/>
                    <a:p>
                      <a:pPr algn="ctr"/>
                      <a:r>
                        <a:rPr lang="fr-FR" sz="900"/>
                        <a:t>Energie &amp; environnement</a:t>
                      </a:r>
                    </a:p>
                  </a:txBody>
                  <a:tcPr/>
                </a:tc>
                <a:tc>
                  <a:txBody>
                    <a:bodyPr/>
                    <a:lstStyle/>
                    <a:p>
                      <a:pPr algn="ctr"/>
                      <a:r>
                        <a:rPr lang="fr-FR" sz="900"/>
                        <a:t>Construction</a:t>
                      </a:r>
                    </a:p>
                  </a:txBody>
                  <a:tcPr/>
                </a:tc>
                <a:tc>
                  <a:txBody>
                    <a:bodyPr/>
                    <a:lstStyle/>
                    <a:p>
                      <a:pPr algn="ctr"/>
                      <a:r>
                        <a:rPr lang="fr-FR" sz="900"/>
                        <a:t>Santé &amp; Pharma</a:t>
                      </a:r>
                    </a:p>
                  </a:txBody>
                  <a:tcPr/>
                </a:tc>
                <a:tc>
                  <a:txBody>
                    <a:bodyPr/>
                    <a:lstStyle/>
                    <a:p>
                      <a:r>
                        <a:rPr lang="fr-FR" sz="900"/>
                        <a:t>Tech &amp; numérique</a:t>
                      </a:r>
                    </a:p>
                  </a:txBody>
                  <a:tcPr/>
                </a:tc>
                <a:extLst>
                  <a:ext uri="{0D108BD9-81ED-4DB2-BD59-A6C34878D82A}">
                    <a16:rowId xmlns:a16="http://schemas.microsoft.com/office/drawing/2014/main" val="2309411998"/>
                  </a:ext>
                </a:extLst>
              </a:tr>
              <a:tr h="370840">
                <a:tc>
                  <a:txBody>
                    <a:bodyPr/>
                    <a:lstStyle/>
                    <a:p>
                      <a:r>
                        <a:rPr lang="fr-FR" sz="1100"/>
                        <a:t>Oui</a:t>
                      </a:r>
                    </a:p>
                  </a:txBody>
                  <a:tcPr/>
                </a:tc>
                <a:tc>
                  <a:txBody>
                    <a:bodyPr/>
                    <a:lstStyle/>
                    <a:p>
                      <a:pPr algn="ctr"/>
                      <a:r>
                        <a:rPr lang="fr-FR" sz="1100"/>
                        <a:t>89%</a:t>
                      </a:r>
                    </a:p>
                  </a:txBody>
                  <a:tcPr/>
                </a:tc>
                <a:tc>
                  <a:txBody>
                    <a:bodyPr/>
                    <a:lstStyle/>
                    <a:p>
                      <a:pPr algn="ctr"/>
                      <a:r>
                        <a:rPr lang="fr-FR" sz="1100"/>
                        <a:t>55%</a:t>
                      </a:r>
                    </a:p>
                  </a:txBody>
                  <a:tcPr/>
                </a:tc>
                <a:tc>
                  <a:txBody>
                    <a:bodyPr/>
                    <a:lstStyle/>
                    <a:p>
                      <a:pPr algn="ctr"/>
                      <a:r>
                        <a:rPr lang="fr-FR" sz="1100"/>
                        <a:t>40%</a:t>
                      </a:r>
                    </a:p>
                  </a:txBody>
                  <a:tcPr/>
                </a:tc>
                <a:tc>
                  <a:txBody>
                    <a:bodyPr/>
                    <a:lstStyle/>
                    <a:p>
                      <a:pPr algn="ctr"/>
                      <a:r>
                        <a:rPr lang="fr-FR" sz="1100"/>
                        <a:t>71%</a:t>
                      </a:r>
                    </a:p>
                  </a:txBody>
                  <a:tcPr/>
                </a:tc>
                <a:tc>
                  <a:txBody>
                    <a:bodyPr/>
                    <a:lstStyle/>
                    <a:p>
                      <a:pPr algn="ctr"/>
                      <a:r>
                        <a:rPr lang="fr-FR" sz="1100"/>
                        <a:t>100%</a:t>
                      </a:r>
                    </a:p>
                  </a:txBody>
                  <a:tcPr/>
                </a:tc>
                <a:tc>
                  <a:txBody>
                    <a:bodyPr/>
                    <a:lstStyle/>
                    <a:p>
                      <a:pPr algn="ctr"/>
                      <a:r>
                        <a:rPr lang="fr-FR" sz="1100"/>
                        <a:t>100%</a:t>
                      </a:r>
                    </a:p>
                  </a:txBody>
                  <a:tcPr/>
                </a:tc>
                <a:tc>
                  <a:txBody>
                    <a:bodyPr/>
                    <a:lstStyle/>
                    <a:p>
                      <a:pPr algn="ctr"/>
                      <a:r>
                        <a:rPr lang="fr-FR" sz="1100"/>
                        <a:t>43%</a:t>
                      </a:r>
                    </a:p>
                  </a:txBody>
                  <a:tcPr/>
                </a:tc>
                <a:extLst>
                  <a:ext uri="{0D108BD9-81ED-4DB2-BD59-A6C34878D82A}">
                    <a16:rowId xmlns:a16="http://schemas.microsoft.com/office/drawing/2014/main" val="684602924"/>
                  </a:ext>
                </a:extLst>
              </a:tr>
              <a:tr h="370840">
                <a:tc>
                  <a:txBody>
                    <a:bodyPr/>
                    <a:lstStyle/>
                    <a:p>
                      <a:r>
                        <a:rPr lang="fr-FR" sz="1100"/>
                        <a:t>Non</a:t>
                      </a:r>
                    </a:p>
                  </a:txBody>
                  <a:tcPr/>
                </a:tc>
                <a:tc>
                  <a:txBody>
                    <a:bodyPr/>
                    <a:lstStyle/>
                    <a:p>
                      <a:pPr algn="ctr"/>
                      <a:r>
                        <a:rPr lang="fr-FR" sz="1100"/>
                        <a:t>11%</a:t>
                      </a:r>
                    </a:p>
                  </a:txBody>
                  <a:tcPr/>
                </a:tc>
                <a:tc>
                  <a:txBody>
                    <a:bodyPr/>
                    <a:lstStyle/>
                    <a:p>
                      <a:pPr algn="ctr"/>
                      <a:r>
                        <a:rPr lang="fr-FR" sz="1100"/>
                        <a:t>45%</a:t>
                      </a:r>
                    </a:p>
                  </a:txBody>
                  <a:tcPr/>
                </a:tc>
                <a:tc>
                  <a:txBody>
                    <a:bodyPr/>
                    <a:lstStyle/>
                    <a:p>
                      <a:pPr algn="ctr"/>
                      <a:r>
                        <a:rPr lang="fr-FR" sz="1100"/>
                        <a:t>60%</a:t>
                      </a:r>
                    </a:p>
                  </a:txBody>
                  <a:tcPr/>
                </a:tc>
                <a:tc>
                  <a:txBody>
                    <a:bodyPr/>
                    <a:lstStyle/>
                    <a:p>
                      <a:pPr algn="ctr"/>
                      <a:r>
                        <a:rPr lang="fr-FR" sz="1100"/>
                        <a:t>29%</a:t>
                      </a:r>
                    </a:p>
                  </a:txBody>
                  <a:tcPr/>
                </a:tc>
                <a:tc>
                  <a:txBody>
                    <a:bodyPr/>
                    <a:lstStyle/>
                    <a:p>
                      <a:pPr algn="ctr"/>
                      <a:r>
                        <a:rPr lang="fr-FR" sz="1100"/>
                        <a:t>-</a:t>
                      </a:r>
                    </a:p>
                  </a:txBody>
                  <a:tcPr/>
                </a:tc>
                <a:tc>
                  <a:txBody>
                    <a:bodyPr/>
                    <a:lstStyle/>
                    <a:p>
                      <a:pPr algn="ctr"/>
                      <a:r>
                        <a:rPr lang="fr-FR" sz="1100"/>
                        <a:t>-</a:t>
                      </a:r>
                    </a:p>
                  </a:txBody>
                  <a:tcPr/>
                </a:tc>
                <a:tc>
                  <a:txBody>
                    <a:bodyPr/>
                    <a:lstStyle/>
                    <a:p>
                      <a:pPr algn="ctr"/>
                      <a:r>
                        <a:rPr lang="fr-FR" sz="1100"/>
                        <a:t>57%</a:t>
                      </a:r>
                    </a:p>
                  </a:txBody>
                  <a:tcPr/>
                </a:tc>
                <a:extLst>
                  <a:ext uri="{0D108BD9-81ED-4DB2-BD59-A6C34878D82A}">
                    <a16:rowId xmlns:a16="http://schemas.microsoft.com/office/drawing/2014/main" val="1345800624"/>
                  </a:ext>
                </a:extLst>
              </a:tr>
            </a:tbl>
          </a:graphicData>
        </a:graphic>
      </p:graphicFrame>
      <p:sp>
        <p:nvSpPr>
          <p:cNvPr id="9" name="ZoneTexte 8">
            <a:extLst>
              <a:ext uri="{FF2B5EF4-FFF2-40B4-BE49-F238E27FC236}">
                <a16:creationId xmlns:a16="http://schemas.microsoft.com/office/drawing/2014/main" id="{BCC975C9-F283-5C6C-D895-3745C8DEBB76}"/>
              </a:ext>
            </a:extLst>
          </p:cNvPr>
          <p:cNvSpPr txBox="1"/>
          <p:nvPr/>
        </p:nvSpPr>
        <p:spPr>
          <a:xfrm>
            <a:off x="281353" y="3485043"/>
            <a:ext cx="5070231" cy="276999"/>
          </a:xfrm>
          <a:prstGeom prst="rect">
            <a:avLst/>
          </a:prstGeom>
          <a:noFill/>
        </p:spPr>
        <p:txBody>
          <a:bodyPr wrap="square" rtlCol="0">
            <a:spAutoFit/>
          </a:bodyPr>
          <a:lstStyle/>
          <a:p>
            <a:r>
              <a:rPr lang="fr-FR" sz="1200">
                <a:solidFill>
                  <a:schemeClr val="accent2"/>
                </a:solidFill>
              </a:rPr>
              <a:t>Mentions du risque climatique dans la note sur les Immobilisations </a:t>
            </a:r>
          </a:p>
        </p:txBody>
      </p:sp>
      <p:sp>
        <p:nvSpPr>
          <p:cNvPr id="11" name="ZoneTexte 10">
            <a:extLst>
              <a:ext uri="{FF2B5EF4-FFF2-40B4-BE49-F238E27FC236}">
                <a16:creationId xmlns:a16="http://schemas.microsoft.com/office/drawing/2014/main" id="{DE87B079-BEC4-C2D4-BB43-70AF57215A92}"/>
              </a:ext>
            </a:extLst>
          </p:cNvPr>
          <p:cNvSpPr txBox="1"/>
          <p:nvPr/>
        </p:nvSpPr>
        <p:spPr>
          <a:xfrm>
            <a:off x="7250723" y="1361385"/>
            <a:ext cx="4841632" cy="3199402"/>
          </a:xfrm>
          <a:prstGeom prst="rect">
            <a:avLst/>
          </a:prstGeom>
          <a:noFill/>
        </p:spPr>
        <p:txBody>
          <a:bodyPr wrap="square">
            <a:spAutoFit/>
          </a:bodyPr>
          <a:lstStyle/>
          <a:p>
            <a:pPr>
              <a:lnSpc>
                <a:spcPct val="120000"/>
              </a:lnSpc>
              <a:buNone/>
            </a:pPr>
            <a:r>
              <a:rPr lang="fr-FR" sz="13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Si les risques climatiques sont présentés dans la note Immobilisations de la majorité des entreprises du panel, il s’agit dans </a:t>
            </a:r>
            <a:r>
              <a:rPr lang="fr-FR" sz="1300" b="1" kern="0" dirty="0">
                <a:solidFill>
                  <a:schemeClr val="accent2"/>
                </a:solidFill>
                <a:effectLst/>
                <a:latin typeface="Aptos" panose="020B0004020202020204" pitchFamily="34" charset="0"/>
                <a:ea typeface="Aptos" panose="020B0004020202020204" pitchFamily="34" charset="0"/>
                <a:cs typeface="Arial" panose="020B0604020202020204" pitchFamily="34" charset="0"/>
              </a:rPr>
              <a:t>13  % </a:t>
            </a:r>
            <a:r>
              <a:rPr lang="fr-FR" sz="13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des cas (où la note Immobilisations fait référence à ce thème) d’une simple mention de la prise en compte de cet enjeu sans toutefois de précision sur la manière dont il a été intégré</a:t>
            </a:r>
            <a:r>
              <a:rPr lang="fr-FR" sz="1300" kern="0" dirty="0">
                <a:solidFill>
                  <a:schemeClr val="bg1"/>
                </a:solidFill>
                <a:latin typeface="Aptos" panose="020B0004020202020204" pitchFamily="34" charset="0"/>
                <a:ea typeface="Aptos" panose="020B0004020202020204" pitchFamily="34" charset="0"/>
                <a:cs typeface="Arial" panose="020B0604020202020204" pitchFamily="34" charset="0"/>
              </a:rPr>
              <a:t>.</a:t>
            </a:r>
            <a:endParaRPr lang="fr-FR" sz="1300" dirty="0">
              <a:solidFill>
                <a:schemeClr val="bg1"/>
              </a:solidFill>
              <a:effectLst/>
            </a:endParaRPr>
          </a:p>
          <a:p>
            <a:pPr>
              <a:lnSpc>
                <a:spcPct val="120000"/>
              </a:lnSpc>
              <a:buNone/>
            </a:pPr>
            <a:r>
              <a:rPr lang="fr-FR" sz="1300" dirty="0">
                <a:solidFill>
                  <a:schemeClr val="bg1"/>
                </a:solidFill>
                <a:effectLst/>
                <a:latin typeface="Aptos" panose="020B0004020202020204" pitchFamily="34" charset="0"/>
                <a:ea typeface="Aptos" panose="020B0004020202020204" pitchFamily="34" charset="0"/>
                <a:cs typeface="Arial" panose="020B0604020202020204" pitchFamily="34" charset="0"/>
              </a:rPr>
              <a:t> </a:t>
            </a:r>
          </a:p>
          <a:p>
            <a:pPr>
              <a:lnSpc>
                <a:spcPct val="120000"/>
              </a:lnSpc>
              <a:buNone/>
            </a:pPr>
            <a:endParaRPr lang="fr-FR" sz="1300" dirty="0">
              <a:solidFill>
                <a:schemeClr val="bg1"/>
              </a:solidFill>
              <a:latin typeface="Aptos" panose="020B0004020202020204" pitchFamily="34" charset="0"/>
              <a:ea typeface="Aptos" panose="020B0004020202020204" pitchFamily="34" charset="0"/>
              <a:cs typeface="Arial" panose="020B0604020202020204" pitchFamily="34" charset="0"/>
            </a:endParaRPr>
          </a:p>
          <a:p>
            <a:pPr>
              <a:lnSpc>
                <a:spcPct val="120000"/>
              </a:lnSpc>
              <a:buNone/>
            </a:pPr>
            <a:endParaRPr lang="fr-FR" sz="13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nSpc>
                <a:spcPct val="120000"/>
              </a:lnSpc>
              <a:buNone/>
            </a:pPr>
            <a:r>
              <a:rPr lang="fr-FR" sz="1300" kern="0" dirty="0">
                <a:solidFill>
                  <a:schemeClr val="bg1"/>
                </a:solidFill>
                <a:latin typeface="Aptos" panose="020B0004020202020204" pitchFamily="34" charset="0"/>
                <a:cs typeface="Arial" panose="020B0604020202020204" pitchFamily="34" charset="0"/>
              </a:rPr>
              <a:t>Par ailleurs, alors que l’on trouve souvent des informations liées aux hypothèses utilisées pour les calculs de perte de valeur dans </a:t>
            </a:r>
            <a:r>
              <a:rPr lang="fr-FR" sz="1300" b="1" kern="0" dirty="0">
                <a:solidFill>
                  <a:schemeClr val="bg1"/>
                </a:solidFill>
                <a:latin typeface="Aptos" panose="020B0004020202020204" pitchFamily="34" charset="0"/>
                <a:cs typeface="Arial" panose="020B0604020202020204" pitchFamily="34" charset="0"/>
              </a:rPr>
              <a:t>la note dédiée au risque climatique</a:t>
            </a:r>
            <a:r>
              <a:rPr lang="fr-FR" sz="1300" kern="0" dirty="0">
                <a:solidFill>
                  <a:schemeClr val="bg1"/>
                </a:solidFill>
                <a:latin typeface="Aptos" panose="020B0004020202020204" pitchFamily="34" charset="0"/>
                <a:cs typeface="Arial" panose="020B0604020202020204" pitchFamily="34" charset="0"/>
              </a:rPr>
              <a:t>, ces informations  sont  rarement explicitement reprises dans la note dédiée aux Immobilisations et dépréciations.</a:t>
            </a:r>
          </a:p>
        </p:txBody>
      </p:sp>
    </p:spTree>
    <p:extLst>
      <p:ext uri="{BB962C8B-B14F-4D97-AF65-F5344CB8AC3E}">
        <p14:creationId xmlns:p14="http://schemas.microsoft.com/office/powerpoint/2010/main" val="4294012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93CCD-EF9C-26F6-032A-A86DAF70731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3702AD5-4D81-0104-3F00-9217523DFE80}"/>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E63F0100-1B7C-AA0E-68FE-E9907AF96287}"/>
              </a:ext>
            </a:extLst>
          </p:cNvPr>
          <p:cNvSpPr txBox="1"/>
          <p:nvPr/>
        </p:nvSpPr>
        <p:spPr>
          <a:xfrm>
            <a:off x="494982" y="564187"/>
            <a:ext cx="5493657" cy="461665"/>
          </a:xfrm>
          <a:prstGeom prst="rect">
            <a:avLst/>
          </a:prstGeom>
          <a:noFill/>
        </p:spPr>
        <p:txBody>
          <a:bodyPr wrap="square" rtlCol="0">
            <a:spAutoFit/>
          </a:bodyPr>
          <a:lstStyle/>
          <a:p>
            <a:r>
              <a:rPr lang="fr-FR" sz="2400" b="1"/>
              <a:t>Liens avec les états financiers</a:t>
            </a:r>
          </a:p>
        </p:txBody>
      </p:sp>
      <p:sp>
        <p:nvSpPr>
          <p:cNvPr id="3" name="ZoneTexte 2">
            <a:extLst>
              <a:ext uri="{FF2B5EF4-FFF2-40B4-BE49-F238E27FC236}">
                <a16:creationId xmlns:a16="http://schemas.microsoft.com/office/drawing/2014/main" id="{62A4CAC6-4836-5C7B-AB75-1E4FD1D64EC4}"/>
              </a:ext>
            </a:extLst>
          </p:cNvPr>
          <p:cNvSpPr txBox="1"/>
          <p:nvPr/>
        </p:nvSpPr>
        <p:spPr>
          <a:xfrm>
            <a:off x="494982" y="1025852"/>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Effets financiers constatés sur la période  </a:t>
            </a:r>
          </a:p>
        </p:txBody>
      </p:sp>
      <p:sp>
        <p:nvSpPr>
          <p:cNvPr id="6" name="Espace réservé du numéro de diapositive 5">
            <a:extLst>
              <a:ext uri="{FF2B5EF4-FFF2-40B4-BE49-F238E27FC236}">
                <a16:creationId xmlns:a16="http://schemas.microsoft.com/office/drawing/2014/main" id="{A34A39C8-556E-5759-D9AA-E5BDFADF4713}"/>
              </a:ext>
            </a:extLst>
          </p:cNvPr>
          <p:cNvSpPr>
            <a:spLocks noGrp="1"/>
          </p:cNvSpPr>
          <p:nvPr>
            <p:ph type="sldNum" sz="quarter" idx="12"/>
          </p:nvPr>
        </p:nvSpPr>
        <p:spPr/>
        <p:txBody>
          <a:bodyPr/>
          <a:lstStyle/>
          <a:p>
            <a:fld id="{2E12CFF1-E198-4524-86B2-F442B98BF2E1}" type="slidenum">
              <a:rPr lang="fr-FR" smtClean="0"/>
              <a:t>22</a:t>
            </a:fld>
            <a:endParaRPr lang="fr-FR"/>
          </a:p>
        </p:txBody>
      </p:sp>
      <p:graphicFrame>
        <p:nvGraphicFramePr>
          <p:cNvPr id="13" name="Graphique 12">
            <a:extLst>
              <a:ext uri="{FF2B5EF4-FFF2-40B4-BE49-F238E27FC236}">
                <a16:creationId xmlns:a16="http://schemas.microsoft.com/office/drawing/2014/main" id="{B7F1AC39-6FF7-D177-149B-73548EADEC6D}"/>
              </a:ext>
            </a:extLst>
          </p:cNvPr>
          <p:cNvGraphicFramePr/>
          <p:nvPr>
            <p:extLst>
              <p:ext uri="{D42A27DB-BD31-4B8C-83A1-F6EECF244321}">
                <p14:modId xmlns:p14="http://schemas.microsoft.com/office/powerpoint/2010/main" val="3352923470"/>
              </p:ext>
            </p:extLst>
          </p:nvPr>
        </p:nvGraphicFramePr>
        <p:xfrm>
          <a:off x="1429318" y="2556905"/>
          <a:ext cx="3718879" cy="1289827"/>
        </p:xfrm>
        <a:graphic>
          <a:graphicData uri="http://schemas.openxmlformats.org/drawingml/2006/chart">
            <c:chart xmlns:c="http://schemas.openxmlformats.org/drawingml/2006/chart" xmlns:r="http://schemas.openxmlformats.org/officeDocument/2006/relationships" r:id="rId3"/>
          </a:graphicData>
        </a:graphic>
      </p:graphicFrame>
      <p:sp>
        <p:nvSpPr>
          <p:cNvPr id="20" name="ZoneTexte 19">
            <a:extLst>
              <a:ext uri="{FF2B5EF4-FFF2-40B4-BE49-F238E27FC236}">
                <a16:creationId xmlns:a16="http://schemas.microsoft.com/office/drawing/2014/main" id="{864179DF-6072-F5C0-2FF2-473244CB8571}"/>
              </a:ext>
            </a:extLst>
          </p:cNvPr>
          <p:cNvSpPr txBox="1"/>
          <p:nvPr/>
        </p:nvSpPr>
        <p:spPr>
          <a:xfrm>
            <a:off x="494982" y="1485201"/>
            <a:ext cx="6096000" cy="1406154"/>
          </a:xfrm>
          <a:prstGeom prst="rect">
            <a:avLst/>
          </a:prstGeom>
          <a:noFill/>
        </p:spPr>
        <p:txBody>
          <a:bodyPr wrap="square">
            <a:spAutoFit/>
          </a:bodyPr>
          <a:lstStyle/>
          <a:p>
            <a:pPr algn="just">
              <a:lnSpc>
                <a:spcPct val="120000"/>
              </a:lnSpc>
            </a:pPr>
            <a:r>
              <a:rPr lang="fr-FR" sz="1400" b="1" dirty="0">
                <a:solidFill>
                  <a:schemeClr val="accent2"/>
                </a:solidFill>
                <a:latin typeface="Aptos" panose="020B0004020202020204" pitchFamily="34" charset="0"/>
                <a:cs typeface="Arial" panose="020B0604020202020204" pitchFamily="34" charset="0"/>
              </a:rPr>
              <a:t>19% </a:t>
            </a:r>
            <a:r>
              <a:rPr lang="fr-FR" sz="1400" dirty="0">
                <a:latin typeface="Aptos" panose="020B0004020202020204" pitchFamily="34" charset="0"/>
                <a:cs typeface="Arial" panose="020B0604020202020204" pitchFamily="34" charset="0"/>
              </a:rPr>
              <a:t>des entreprises étudiées déclarent explicitement des impacts comptables sur la période en lien avec des thématiques ESG, et 18% déclarent spécifiquement ne pas en avoir identifié. Une majorité des entreprises reste cependant silencieuse sur ce sujet. </a:t>
            </a:r>
          </a:p>
          <a:p>
            <a:pPr>
              <a:lnSpc>
                <a:spcPct val="200000"/>
              </a:lnSpc>
              <a:buNone/>
            </a:pPr>
            <a:endParaRPr lang="fr-FR" sz="1050" dirty="0">
              <a:effectLst/>
              <a:latin typeface="Aptos" panose="020B0004020202020204" pitchFamily="34" charset="0"/>
              <a:ea typeface="Aptos" panose="020B00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46386285-51F7-F06F-693D-E966350A2CFA}"/>
              </a:ext>
            </a:extLst>
          </p:cNvPr>
          <p:cNvSpPr txBox="1"/>
          <p:nvPr/>
        </p:nvSpPr>
        <p:spPr>
          <a:xfrm>
            <a:off x="420222" y="3883983"/>
            <a:ext cx="6096000" cy="1570686"/>
          </a:xfrm>
          <a:prstGeom prst="rect">
            <a:avLst/>
          </a:prstGeom>
          <a:noFill/>
        </p:spPr>
        <p:txBody>
          <a:bodyPr wrap="square">
            <a:spAutoFit/>
          </a:bodyPr>
          <a:lstStyle/>
          <a:p>
            <a:pPr algn="just">
              <a:lnSpc>
                <a:spcPct val="120000"/>
              </a:lnSpc>
              <a:spcAft>
                <a:spcPts val="400"/>
              </a:spcAft>
              <a:buNone/>
            </a:pPr>
            <a:r>
              <a:rPr lang="fr-FR" sz="1200" dirty="0">
                <a:latin typeface="Aptos" panose="020B0004020202020204" pitchFamily="34" charset="0"/>
                <a:cs typeface="Arial" panose="020B0604020202020204" pitchFamily="34" charset="0"/>
              </a:rPr>
              <a:t>Quand les effets comptables de la période sont présentés, ils portent sur 4 thèmes principaux que sont : </a:t>
            </a:r>
          </a:p>
          <a:p>
            <a:pPr marL="342900" lvl="0" indent="-342900" algn="just">
              <a:lnSpc>
                <a:spcPct val="110000"/>
              </a:lnSpc>
              <a:spcAft>
                <a:spcPts val="400"/>
              </a:spcAft>
              <a:buClr>
                <a:srgbClr val="00B0F0"/>
              </a:buClr>
              <a:buFont typeface="Wingdings" panose="05000000000000000000" pitchFamily="2" charset="2"/>
              <a:buChar char=""/>
            </a:pPr>
            <a:r>
              <a:rPr lang="fr-FR" sz="1200" dirty="0">
                <a:latin typeface="Aptos" panose="020B0004020202020204" pitchFamily="34" charset="0"/>
                <a:cs typeface="Arial" panose="020B0604020202020204" pitchFamily="34" charset="0"/>
              </a:rPr>
              <a:t>Le Climat (risques de transition et risques physiques)</a:t>
            </a:r>
          </a:p>
          <a:p>
            <a:pPr marL="342900" lvl="0" indent="-342900" algn="just">
              <a:lnSpc>
                <a:spcPct val="110000"/>
              </a:lnSpc>
              <a:spcAft>
                <a:spcPts val="400"/>
              </a:spcAft>
              <a:buClr>
                <a:srgbClr val="00B0F0"/>
              </a:buClr>
              <a:buFont typeface="Wingdings" panose="05000000000000000000" pitchFamily="2" charset="2"/>
              <a:buChar char=""/>
            </a:pPr>
            <a:r>
              <a:rPr lang="fr-FR" sz="1200" dirty="0">
                <a:latin typeface="Aptos" panose="020B0004020202020204" pitchFamily="34" charset="0"/>
                <a:cs typeface="Arial" panose="020B0604020202020204" pitchFamily="34" charset="0"/>
              </a:rPr>
              <a:t>La Pollution </a:t>
            </a:r>
          </a:p>
          <a:p>
            <a:pPr marL="342900" indent="-342900" algn="just">
              <a:lnSpc>
                <a:spcPct val="110000"/>
              </a:lnSpc>
              <a:spcAft>
                <a:spcPts val="400"/>
              </a:spcAft>
              <a:buClr>
                <a:srgbClr val="00B0F0"/>
              </a:buClr>
              <a:buFont typeface="Wingdings" panose="05000000000000000000" pitchFamily="2" charset="2"/>
              <a:buChar char=""/>
            </a:pPr>
            <a:r>
              <a:rPr lang="fr-FR" sz="1200" dirty="0">
                <a:latin typeface="Aptos" panose="020B0004020202020204" pitchFamily="34" charset="0"/>
                <a:cs typeface="Arial" panose="020B0604020202020204" pitchFamily="34" charset="0"/>
              </a:rPr>
              <a:t>La Conduite des affaires</a:t>
            </a:r>
          </a:p>
          <a:p>
            <a:pPr marL="342900" indent="-342900" algn="just">
              <a:lnSpc>
                <a:spcPct val="110000"/>
              </a:lnSpc>
              <a:spcAft>
                <a:spcPts val="600"/>
              </a:spcAft>
              <a:buClr>
                <a:srgbClr val="00B0F0"/>
              </a:buClr>
              <a:buFont typeface="Wingdings" panose="05000000000000000000" pitchFamily="2" charset="2"/>
              <a:buChar char=""/>
            </a:pPr>
            <a:r>
              <a:rPr lang="fr-FR" sz="1200" dirty="0">
                <a:latin typeface="Aptos" panose="020B0004020202020204" pitchFamily="34" charset="0"/>
                <a:cs typeface="Arial" panose="020B0604020202020204" pitchFamily="34" charset="0"/>
              </a:rPr>
              <a:t>L’économie circulaire</a:t>
            </a:r>
          </a:p>
        </p:txBody>
      </p:sp>
      <p:sp>
        <p:nvSpPr>
          <p:cNvPr id="10" name="ZoneTexte 9">
            <a:extLst>
              <a:ext uri="{FF2B5EF4-FFF2-40B4-BE49-F238E27FC236}">
                <a16:creationId xmlns:a16="http://schemas.microsoft.com/office/drawing/2014/main" id="{3A0D5785-AFCB-32CB-0A78-0D061ED81D9E}"/>
              </a:ext>
            </a:extLst>
          </p:cNvPr>
          <p:cNvSpPr txBox="1"/>
          <p:nvPr/>
        </p:nvSpPr>
        <p:spPr>
          <a:xfrm>
            <a:off x="405461" y="5516492"/>
            <a:ext cx="6411932" cy="965905"/>
          </a:xfrm>
          <a:prstGeom prst="rect">
            <a:avLst/>
          </a:prstGeom>
          <a:noFill/>
        </p:spPr>
        <p:txBody>
          <a:bodyPr wrap="square">
            <a:spAutoFit/>
          </a:bodyPr>
          <a:lstStyle/>
          <a:p>
            <a:pPr algn="just">
              <a:lnSpc>
                <a:spcPct val="120000"/>
              </a:lnSpc>
              <a:buNone/>
            </a:pPr>
            <a:r>
              <a:rPr lang="fr-FR" sz="1200" dirty="0">
                <a:latin typeface="Aptos" panose="020B0004020202020204" pitchFamily="34" charset="0"/>
                <a:cs typeface="Arial" panose="020B0604020202020204" pitchFamily="34" charset="0"/>
              </a:rPr>
              <a:t>On peut noter que ces thèmes sont en ligne avec les enjeux de matérialité financière, à l’exception du thème Pollution qui constitue 21% des effets financiers 2024 déclarés alors qu’il n’est positionné que très loin dans le classement des enjeux matériels sur le plan financier. </a:t>
            </a:r>
          </a:p>
          <a:p>
            <a:pPr algn="just">
              <a:lnSpc>
                <a:spcPct val="120000"/>
              </a:lnSpc>
              <a:buNone/>
            </a:pPr>
            <a:endParaRPr lang="fr-FR" sz="1200" dirty="0">
              <a:effectLst/>
              <a:latin typeface="Aptos" panose="020B0004020202020204" pitchFamily="34" charset="0"/>
              <a:ea typeface="Aptos" panose="020B00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AEA9E925-6E1E-6279-7B72-97E24DA2017D}"/>
              </a:ext>
            </a:extLst>
          </p:cNvPr>
          <p:cNvSpPr txBox="1"/>
          <p:nvPr/>
        </p:nvSpPr>
        <p:spPr>
          <a:xfrm>
            <a:off x="7263577" y="402017"/>
            <a:ext cx="4753776" cy="5727722"/>
          </a:xfrm>
          <a:prstGeom prst="rect">
            <a:avLst/>
          </a:prstGeom>
          <a:noFill/>
        </p:spPr>
        <p:txBody>
          <a:bodyPr wrap="square">
            <a:spAutoFit/>
          </a:bodyPr>
          <a:lstStyle/>
          <a:p>
            <a:pPr algn="just">
              <a:lnSpc>
                <a:spcPct val="120000"/>
              </a:lnSpc>
              <a:buNone/>
            </a:pPr>
            <a:r>
              <a:rPr lang="fr-FR" sz="1300" dirty="0">
                <a:solidFill>
                  <a:schemeClr val="bg1"/>
                </a:solidFill>
                <a:latin typeface="Aptos" panose="020B0004020202020204" pitchFamily="34" charset="0"/>
                <a:ea typeface="Aptos" panose="020B0004020202020204" pitchFamily="34" charset="0"/>
                <a:cs typeface="Arial" panose="020B0604020202020204" pitchFamily="34" charset="0"/>
              </a:rPr>
              <a:t>L</a:t>
            </a:r>
            <a:r>
              <a:rPr lang="fr-FR" sz="1300" dirty="0">
                <a:solidFill>
                  <a:schemeClr val="bg1"/>
                </a:solidFill>
                <a:effectLst/>
                <a:latin typeface="Aptos" panose="020B0004020202020204" pitchFamily="34" charset="0"/>
                <a:ea typeface="Aptos" panose="020B0004020202020204" pitchFamily="34" charset="0"/>
                <a:cs typeface="Arial" panose="020B0604020202020204" pitchFamily="34" charset="0"/>
              </a:rPr>
              <a:t>es effets financiers de la période sont principalement évoqués dans les états financiers </a:t>
            </a:r>
            <a:r>
              <a:rPr lang="fr-FR" sz="1300" dirty="0">
                <a:solidFill>
                  <a:schemeClr val="bg1"/>
                </a:solidFill>
                <a:latin typeface="Aptos" panose="020B0004020202020204" pitchFamily="34" charset="0"/>
                <a:ea typeface="Aptos" panose="020B0004020202020204" pitchFamily="34" charset="0"/>
                <a:cs typeface="Arial" panose="020B0604020202020204" pitchFamily="34" charset="0"/>
              </a:rPr>
              <a:t> (dans </a:t>
            </a:r>
            <a:r>
              <a:rPr lang="fr-FR" sz="1300" dirty="0">
                <a:solidFill>
                  <a:schemeClr val="bg1"/>
                </a:solidFill>
                <a:effectLst/>
                <a:latin typeface="Aptos" panose="020B0004020202020204" pitchFamily="34" charset="0"/>
                <a:ea typeface="Aptos" panose="020B0004020202020204" pitchFamily="34" charset="0"/>
                <a:cs typeface="Arial" panose="020B0604020202020204" pitchFamily="34" charset="0"/>
              </a:rPr>
              <a:t> 92% des cas), dans les notes sur les provisions (pénalités payées ou provisionnées sur la période), passifs éventuels ou dans les coûts opérationnels.</a:t>
            </a:r>
          </a:p>
          <a:p>
            <a:pPr algn="just">
              <a:lnSpc>
                <a:spcPct val="120000"/>
              </a:lnSpc>
              <a:buNone/>
            </a:pPr>
            <a:r>
              <a:rPr lang="fr-FR" sz="1300" dirty="0">
                <a:solidFill>
                  <a:schemeClr val="bg1"/>
                </a:solidFill>
                <a:effectLst/>
                <a:latin typeface="Aptos" panose="020B0004020202020204" pitchFamily="34" charset="0"/>
                <a:ea typeface="Aptos" panose="020B0004020202020204" pitchFamily="34" charset="0"/>
                <a:cs typeface="Arial" panose="020B0604020202020204" pitchFamily="34" charset="0"/>
              </a:rPr>
              <a:t> </a:t>
            </a:r>
          </a:p>
          <a:p>
            <a:pPr algn="just">
              <a:lnSpc>
                <a:spcPct val="120000"/>
              </a:lnSpc>
              <a:buNone/>
            </a:pPr>
            <a:r>
              <a:rPr lang="fr-FR" sz="1300" b="1" dirty="0">
                <a:solidFill>
                  <a:schemeClr val="bg1"/>
                </a:solidFill>
                <a:effectLst/>
                <a:latin typeface="Aptos" panose="020B0004020202020204" pitchFamily="34" charset="0"/>
                <a:ea typeface="Aptos" panose="020B0004020202020204" pitchFamily="34" charset="0"/>
                <a:cs typeface="Arial" panose="020B0604020202020204" pitchFamily="34" charset="0"/>
              </a:rPr>
              <a:t>Concernant les impacts financiers en lien avec le Climat</a:t>
            </a:r>
            <a:r>
              <a:rPr lang="fr-FR" sz="1300" dirty="0">
                <a:solidFill>
                  <a:schemeClr val="bg1"/>
                </a:solidFill>
                <a:effectLst/>
                <a:latin typeface="Aptos" panose="020B0004020202020204" pitchFamily="34" charset="0"/>
                <a:ea typeface="Aptos" panose="020B0004020202020204" pitchFamily="34" charset="0"/>
                <a:cs typeface="Arial" panose="020B0604020202020204" pitchFamily="34" charset="0"/>
              </a:rPr>
              <a:t>, on trouve par exemple, des pénalités en lien avec la pollution, une augmentation du coût des quotas, des provisions reconnues pour faire face à des incertitudes dans les réglementations à venir, des catastrophes naturelles non assurées, des indemnités à verser sur des contrats non exécutés pour cause de conditions climatiques extrêmes</a:t>
            </a:r>
            <a:r>
              <a:rPr lang="fr-FR" sz="1300" dirty="0">
                <a:solidFill>
                  <a:schemeClr val="bg1"/>
                </a:solidFill>
                <a:latin typeface="Aptos" panose="020B0004020202020204" pitchFamily="34" charset="0"/>
                <a:ea typeface="Aptos" panose="020B0004020202020204" pitchFamily="34" charset="0"/>
                <a:cs typeface="Arial" panose="020B0604020202020204" pitchFamily="34" charset="0"/>
              </a:rPr>
              <a:t>, ou encore des réductions de coûts énergétiques liés aux politiques de transition mises en place.</a:t>
            </a:r>
          </a:p>
          <a:p>
            <a:pPr algn="just">
              <a:lnSpc>
                <a:spcPct val="120000"/>
              </a:lnSpc>
              <a:buNone/>
            </a:pPr>
            <a:endParaRPr lang="fr-FR" sz="13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just">
              <a:lnSpc>
                <a:spcPct val="120000"/>
              </a:lnSpc>
              <a:spcAft>
                <a:spcPts val="400"/>
              </a:spcAft>
              <a:buNone/>
            </a:pPr>
            <a:r>
              <a:rPr lang="fr-FR" sz="1300" dirty="0">
                <a:solidFill>
                  <a:schemeClr val="bg1"/>
                </a:solidFill>
                <a:latin typeface="Aptos" panose="020B0004020202020204" pitchFamily="34" charset="0"/>
                <a:ea typeface="Aptos" panose="020B0004020202020204" pitchFamily="34" charset="0"/>
                <a:cs typeface="Arial" panose="020B0604020202020204" pitchFamily="34" charset="0"/>
              </a:rPr>
              <a:t>On peut cependant observer que ces effets de la période liés à des thèmes ESG sont le plus souvent mentionnés uniquement dans les états financiers et plus rarement dans les rapports de durabilité. En effet, les </a:t>
            </a:r>
            <a:r>
              <a:rPr lang="fr-FR" sz="1300" dirty="0">
                <a:solidFill>
                  <a:schemeClr val="bg1"/>
                </a:solidFill>
                <a:effectLst/>
                <a:latin typeface="Aptos" panose="020B0004020202020204" pitchFamily="34" charset="0"/>
                <a:ea typeface="Aptos" panose="020B0004020202020204" pitchFamily="34" charset="0"/>
                <a:cs typeface="Arial" panose="020B0604020202020204" pitchFamily="34" charset="0"/>
              </a:rPr>
              <a:t>effets financiers </a:t>
            </a:r>
            <a:r>
              <a:rPr lang="fr-FR" sz="1300" dirty="0">
                <a:solidFill>
                  <a:schemeClr val="bg1"/>
                </a:solidFill>
                <a:latin typeface="Aptos" panose="020B0004020202020204" pitchFamily="34" charset="0"/>
                <a:ea typeface="Aptos" panose="020B0004020202020204" pitchFamily="34" charset="0"/>
                <a:cs typeface="Arial" panose="020B0604020202020204" pitchFamily="34" charset="0"/>
              </a:rPr>
              <a:t>de la période sont  : </a:t>
            </a:r>
          </a:p>
          <a:p>
            <a:pPr marL="285750" indent="-285750" algn="just">
              <a:lnSpc>
                <a:spcPct val="120000"/>
              </a:lnSpc>
              <a:spcAft>
                <a:spcPts val="400"/>
              </a:spcAft>
              <a:buFont typeface="Arial" panose="020B0604020202020204" pitchFamily="34" charset="0"/>
              <a:buChar char="•"/>
            </a:pPr>
            <a:r>
              <a:rPr lang="fr-FR" sz="1300" dirty="0">
                <a:solidFill>
                  <a:schemeClr val="bg1"/>
                </a:solidFill>
                <a:latin typeface="Aptos" panose="020B0004020202020204" pitchFamily="34" charset="0"/>
                <a:ea typeface="Aptos" panose="020B0004020202020204" pitchFamily="34" charset="0"/>
                <a:cs typeface="Arial" panose="020B0604020202020204" pitchFamily="34" charset="0"/>
              </a:rPr>
              <a:t>Repris dans les états de durabilité dans 25% des cas</a:t>
            </a:r>
          </a:p>
          <a:p>
            <a:pPr marL="285750" indent="-285750" algn="just">
              <a:lnSpc>
                <a:spcPct val="120000"/>
              </a:lnSpc>
              <a:spcAft>
                <a:spcPts val="400"/>
              </a:spcAft>
              <a:buFont typeface="Arial" panose="020B0604020202020204" pitchFamily="34" charset="0"/>
              <a:buChar char="•"/>
            </a:pPr>
            <a:r>
              <a:rPr lang="fr-FR" sz="1300" dirty="0">
                <a:solidFill>
                  <a:schemeClr val="bg1"/>
                </a:solidFill>
                <a:effectLst/>
                <a:latin typeface="Aptos" panose="020B0004020202020204" pitchFamily="34" charset="0"/>
                <a:ea typeface="Aptos" panose="020B0004020202020204" pitchFamily="34" charset="0"/>
                <a:cs typeface="Arial" panose="020B0604020202020204" pitchFamily="34" charset="0"/>
              </a:rPr>
              <a:t>Partiellement évoqués avec un renvoi aux états financiers dans 33% des cas</a:t>
            </a:r>
          </a:p>
          <a:p>
            <a:pPr marL="285750" indent="-285750" algn="just">
              <a:lnSpc>
                <a:spcPct val="120000"/>
              </a:lnSpc>
              <a:buFont typeface="Arial" panose="020B0604020202020204" pitchFamily="34" charset="0"/>
              <a:buChar char="•"/>
            </a:pPr>
            <a:r>
              <a:rPr lang="fr-FR" sz="1300" dirty="0">
                <a:solidFill>
                  <a:schemeClr val="bg1"/>
                </a:solidFill>
                <a:latin typeface="Aptos" panose="020B0004020202020204" pitchFamily="34" charset="0"/>
                <a:ea typeface="Aptos" panose="020B0004020202020204" pitchFamily="34" charset="0"/>
                <a:cs typeface="Arial" panose="020B0604020202020204" pitchFamily="34" charset="0"/>
              </a:rPr>
              <a:t>Absents dans 42% des cas.</a:t>
            </a:r>
            <a:endParaRPr lang="fr-FR" sz="13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buNone/>
            </a:pPr>
            <a:r>
              <a:rPr lang="fr-FR" sz="1300" dirty="0">
                <a:solidFill>
                  <a:schemeClr val="bg1"/>
                </a:solidFill>
                <a:effectLst/>
                <a:latin typeface="Aptos" panose="020B0004020202020204" pitchFamily="34" charset="0"/>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582718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4F728-2EFB-1657-C79F-94DAD16D6A19}"/>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91AA14B-4267-A312-1A19-EA875850F07E}"/>
              </a:ext>
            </a:extLst>
          </p:cNvPr>
          <p:cNvSpPr txBox="1"/>
          <p:nvPr/>
        </p:nvSpPr>
        <p:spPr>
          <a:xfrm>
            <a:off x="494982" y="564187"/>
            <a:ext cx="5493657" cy="461665"/>
          </a:xfrm>
          <a:prstGeom prst="rect">
            <a:avLst/>
          </a:prstGeom>
          <a:noFill/>
        </p:spPr>
        <p:txBody>
          <a:bodyPr wrap="square" rtlCol="0">
            <a:spAutoFit/>
          </a:bodyPr>
          <a:lstStyle/>
          <a:p>
            <a:r>
              <a:rPr lang="fr-FR" sz="2400" b="1"/>
              <a:t>Liens avec les états financiers</a:t>
            </a:r>
          </a:p>
        </p:txBody>
      </p:sp>
      <p:sp>
        <p:nvSpPr>
          <p:cNvPr id="3" name="ZoneTexte 2">
            <a:extLst>
              <a:ext uri="{FF2B5EF4-FFF2-40B4-BE49-F238E27FC236}">
                <a16:creationId xmlns:a16="http://schemas.microsoft.com/office/drawing/2014/main" id="{6DE5F561-7498-C931-9120-99AB41D4AFAB}"/>
              </a:ext>
            </a:extLst>
          </p:cNvPr>
          <p:cNvSpPr txBox="1"/>
          <p:nvPr/>
        </p:nvSpPr>
        <p:spPr>
          <a:xfrm>
            <a:off x="494982" y="1025852"/>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Effets financiers futurs attendus</a:t>
            </a:r>
          </a:p>
        </p:txBody>
      </p:sp>
      <p:sp>
        <p:nvSpPr>
          <p:cNvPr id="4" name="Rectangle 3">
            <a:extLst>
              <a:ext uri="{FF2B5EF4-FFF2-40B4-BE49-F238E27FC236}">
                <a16:creationId xmlns:a16="http://schemas.microsoft.com/office/drawing/2014/main" id="{AA3E6221-5E8B-BB92-0E5B-B19460F0EEAB}"/>
              </a:ext>
            </a:extLst>
          </p:cNvPr>
          <p:cNvSpPr/>
          <p:nvPr/>
        </p:nvSpPr>
        <p:spPr>
          <a:xfrm>
            <a:off x="7043804"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algn="just">
              <a:lnSpc>
                <a:spcPct val="120000"/>
              </a:lnSpc>
              <a:buNone/>
            </a:pPr>
            <a:endParaRPr lang="fr-FR" sz="1400" dirty="0">
              <a:latin typeface="Aptos" panose="020B0004020202020204" pitchFamily="34" charset="0"/>
              <a:ea typeface="Aptos" panose="020B00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2EE93413-0AEE-A642-4E95-59CDCFDE46AE}"/>
              </a:ext>
            </a:extLst>
          </p:cNvPr>
          <p:cNvSpPr>
            <a:spLocks noGrp="1"/>
          </p:cNvSpPr>
          <p:nvPr>
            <p:ph type="sldNum" sz="quarter" idx="12"/>
          </p:nvPr>
        </p:nvSpPr>
        <p:spPr/>
        <p:txBody>
          <a:bodyPr/>
          <a:lstStyle/>
          <a:p>
            <a:fld id="{2E12CFF1-E198-4524-86B2-F442B98BF2E1}" type="slidenum">
              <a:rPr lang="fr-FR" smtClean="0"/>
              <a:t>23</a:t>
            </a:fld>
            <a:endParaRPr lang="fr-FR"/>
          </a:p>
        </p:txBody>
      </p:sp>
      <p:sp>
        <p:nvSpPr>
          <p:cNvPr id="20" name="ZoneTexte 19">
            <a:extLst>
              <a:ext uri="{FF2B5EF4-FFF2-40B4-BE49-F238E27FC236}">
                <a16:creationId xmlns:a16="http://schemas.microsoft.com/office/drawing/2014/main" id="{C1B48FA6-AEFE-BE18-F501-46E3252E53C6}"/>
              </a:ext>
            </a:extLst>
          </p:cNvPr>
          <p:cNvSpPr txBox="1"/>
          <p:nvPr/>
        </p:nvSpPr>
        <p:spPr>
          <a:xfrm>
            <a:off x="494982" y="1856849"/>
            <a:ext cx="5958572" cy="1261371"/>
          </a:xfrm>
          <a:prstGeom prst="rect">
            <a:avLst/>
          </a:prstGeom>
          <a:noFill/>
        </p:spPr>
        <p:txBody>
          <a:bodyPr wrap="square">
            <a:spAutoFit/>
          </a:bodyPr>
          <a:lstStyle/>
          <a:p>
            <a:pPr algn="just">
              <a:lnSpc>
                <a:spcPct val="120000"/>
              </a:lnSpc>
            </a:pPr>
            <a:r>
              <a:rPr lang="fr-FR" sz="1400" b="1" dirty="0">
                <a:solidFill>
                  <a:schemeClr val="accent2"/>
                </a:solidFill>
                <a:latin typeface="Aptos" panose="020B0004020202020204" pitchFamily="34" charset="0"/>
                <a:cs typeface="Arial" panose="020B0604020202020204" pitchFamily="34" charset="0"/>
              </a:rPr>
              <a:t>19 % </a:t>
            </a:r>
            <a:r>
              <a:rPr lang="fr-FR" sz="1400" dirty="0">
                <a:latin typeface="Aptos" panose="020B0004020202020204" pitchFamily="34" charset="0"/>
                <a:cs typeface="Arial" panose="020B0604020202020204" pitchFamily="34" charset="0"/>
              </a:rPr>
              <a:t>des entreprises du panel communiquent sur des effets financiers attendus dans leurs rapports de durabilité.</a:t>
            </a:r>
          </a:p>
          <a:p>
            <a:pPr algn="just">
              <a:lnSpc>
                <a:spcPct val="120000"/>
              </a:lnSpc>
            </a:pPr>
            <a:endParaRPr lang="fr-FR" sz="1200" dirty="0">
              <a:latin typeface="Aptos" panose="020B0004020202020204" pitchFamily="34" charset="0"/>
              <a:cs typeface="Arial" panose="020B0604020202020204" pitchFamily="34" charset="0"/>
            </a:endParaRPr>
          </a:p>
          <a:p>
            <a:pPr algn="just">
              <a:lnSpc>
                <a:spcPct val="120000"/>
              </a:lnSpc>
            </a:pPr>
            <a:r>
              <a:rPr lang="fr-FR" sz="1200" dirty="0">
                <a:latin typeface="Aptos" panose="020B0004020202020204" pitchFamily="34" charset="0"/>
                <a:cs typeface="Arial" panose="020B0604020202020204" pitchFamily="34" charset="0"/>
              </a:rPr>
              <a:t>La France et l’Espagne sont les deux seuls pays où des entreprises ont fait mention explicite d’effets financiers attendus ; aucune tendance sectorielle ne se dégage.</a:t>
            </a:r>
            <a:endParaRPr lang="fr-FR" sz="1050" dirty="0">
              <a:effectLst/>
              <a:latin typeface="Aptos" panose="020B0004020202020204" pitchFamily="34" charset="0"/>
              <a:ea typeface="Aptos" panose="020B00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6977933A-6FBF-E01F-C497-12DB982361F8}"/>
              </a:ext>
            </a:extLst>
          </p:cNvPr>
          <p:cNvSpPr txBox="1"/>
          <p:nvPr/>
        </p:nvSpPr>
        <p:spPr>
          <a:xfrm>
            <a:off x="494982" y="3399750"/>
            <a:ext cx="5958572" cy="1335237"/>
          </a:xfrm>
          <a:prstGeom prst="rect">
            <a:avLst/>
          </a:prstGeom>
          <a:noFill/>
        </p:spPr>
        <p:txBody>
          <a:bodyPr wrap="square">
            <a:spAutoFit/>
          </a:bodyPr>
          <a:lstStyle/>
          <a:p>
            <a:pPr algn="just">
              <a:lnSpc>
                <a:spcPct val="120000"/>
              </a:lnSpc>
            </a:pPr>
            <a:r>
              <a:rPr lang="fr-FR" sz="1400" dirty="0">
                <a:latin typeface="Aptos" panose="020B0004020202020204" pitchFamily="34" charset="0"/>
                <a:cs typeface="Arial" panose="020B0604020202020204" pitchFamily="34" charset="0"/>
              </a:rPr>
              <a:t>Les principaux enjeux sur lesquels portent les effets attendus sont le Climat (dans 100% des cas où des effets financiers attendus sont communiqués) et dans une moindre mesure  les enjeux de Pollution et d’Economie circulaire.</a:t>
            </a:r>
          </a:p>
          <a:p>
            <a:pPr marL="342900" lvl="0" indent="-342900" algn="just">
              <a:lnSpc>
                <a:spcPct val="120000"/>
              </a:lnSpc>
              <a:buClr>
                <a:srgbClr val="00B0F0"/>
              </a:buClr>
              <a:buFont typeface="Wingdings" panose="05000000000000000000" pitchFamily="2" charset="2"/>
              <a:buChar char=""/>
            </a:pPr>
            <a:endParaRPr lang="fr-FR" sz="1200" dirty="0">
              <a:latin typeface="Aptos" panose="020B00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A4062FB6-B2D6-5455-7945-844960F8317F}"/>
              </a:ext>
            </a:extLst>
          </p:cNvPr>
          <p:cNvSpPr txBox="1"/>
          <p:nvPr/>
        </p:nvSpPr>
        <p:spPr>
          <a:xfrm>
            <a:off x="494982" y="4673075"/>
            <a:ext cx="5958572" cy="744306"/>
          </a:xfrm>
          <a:prstGeom prst="rect">
            <a:avLst/>
          </a:prstGeom>
          <a:noFill/>
        </p:spPr>
        <p:txBody>
          <a:bodyPr wrap="square">
            <a:spAutoFit/>
          </a:bodyPr>
          <a:lstStyle/>
          <a:p>
            <a:pPr>
              <a:lnSpc>
                <a:spcPct val="120000"/>
              </a:lnSpc>
            </a:pPr>
            <a:r>
              <a:rPr lang="fr-FR" sz="1200" dirty="0">
                <a:latin typeface="Aptos" panose="020B0004020202020204" pitchFamily="34" charset="0"/>
                <a:cs typeface="Arial" panose="020B0604020202020204" pitchFamily="34" charset="0"/>
              </a:rPr>
              <a:t>1 seul groupe ayant présenté des effets financiers sur la période 2024, donne explicitement une information sur les effets financiers futurs attendus en lien avec cet impact déjà reconnu. </a:t>
            </a:r>
            <a:endParaRPr lang="fr-FR" sz="1200" dirty="0">
              <a:highlight>
                <a:srgbClr val="FFFF00"/>
              </a:highlight>
              <a:latin typeface="Aptos" panose="020B00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203A486E-28D7-238E-E50A-545893E2379A}"/>
              </a:ext>
            </a:extLst>
          </p:cNvPr>
          <p:cNvSpPr txBox="1"/>
          <p:nvPr/>
        </p:nvSpPr>
        <p:spPr>
          <a:xfrm>
            <a:off x="7250723" y="1361385"/>
            <a:ext cx="4841632" cy="2645404"/>
          </a:xfrm>
          <a:prstGeom prst="rect">
            <a:avLst/>
          </a:prstGeom>
          <a:noFill/>
        </p:spPr>
        <p:txBody>
          <a:bodyPr wrap="square">
            <a:spAutoFit/>
          </a:bodyPr>
          <a:lstStyle/>
          <a:p>
            <a:pPr>
              <a:lnSpc>
                <a:spcPct val="120000"/>
              </a:lnSpc>
              <a:buNone/>
            </a:pPr>
            <a:r>
              <a:rPr lang="fr-FR" sz="14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Les principaux effets attendus documentés portent sur les actifs qui encourent un risque physique (dans 50% des cas), une seule entreprise complétant avec une indication chiffrée sur le revenu associé à ces actifs à risque.  </a:t>
            </a:r>
          </a:p>
          <a:p>
            <a:pPr>
              <a:lnSpc>
                <a:spcPct val="120000"/>
              </a:lnSpc>
              <a:buNone/>
            </a:pPr>
            <a:endParaRPr lang="fr-FR" sz="1400" kern="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nSpc>
                <a:spcPct val="120000"/>
              </a:lnSpc>
              <a:buNone/>
            </a:pPr>
            <a:r>
              <a:rPr lang="fr-FR" sz="1400" kern="0" dirty="0">
                <a:solidFill>
                  <a:schemeClr val="bg1"/>
                </a:solidFill>
                <a:effectLst/>
                <a:latin typeface="Aptos" panose="020B0004020202020204" pitchFamily="34" charset="0"/>
                <a:ea typeface="Aptos" panose="020B0004020202020204" pitchFamily="34" charset="0"/>
                <a:cs typeface="Arial" panose="020B0604020202020204" pitchFamily="34" charset="0"/>
              </a:rPr>
              <a:t>On retrouve ensuite des mentions sur les impacts relatifs à la chaîne de valeur, au coût des assurances (toujours en lien avec les risques physiques), et aux coûts de dépollution de sites. </a:t>
            </a:r>
          </a:p>
          <a:p>
            <a:pPr>
              <a:lnSpc>
                <a:spcPct val="120000"/>
              </a:lnSpc>
              <a:buNone/>
            </a:pPr>
            <a:endParaRPr lang="fr-FR" sz="1300" kern="0" dirty="0">
              <a:solidFill>
                <a:schemeClr val="bg1"/>
              </a:solidFill>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50274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AEE40-C3B0-3B4A-8BBB-5B4703A1E891}"/>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182CA4BE-46D8-C777-5EEF-38318077BF39}"/>
              </a:ext>
            </a:extLst>
          </p:cNvPr>
          <p:cNvSpPr txBox="1"/>
          <p:nvPr/>
        </p:nvSpPr>
        <p:spPr>
          <a:xfrm>
            <a:off x="494982" y="564187"/>
            <a:ext cx="5493657" cy="461665"/>
          </a:xfrm>
          <a:prstGeom prst="rect">
            <a:avLst/>
          </a:prstGeom>
          <a:noFill/>
        </p:spPr>
        <p:txBody>
          <a:bodyPr wrap="square" rtlCol="0">
            <a:spAutoFit/>
          </a:bodyPr>
          <a:lstStyle/>
          <a:p>
            <a:r>
              <a:rPr lang="fr-FR" sz="2400" b="1"/>
              <a:t>Lien avec les états financiers</a:t>
            </a:r>
          </a:p>
        </p:txBody>
      </p:sp>
      <p:sp>
        <p:nvSpPr>
          <p:cNvPr id="3" name="ZoneTexte 2">
            <a:extLst>
              <a:ext uri="{FF2B5EF4-FFF2-40B4-BE49-F238E27FC236}">
                <a16:creationId xmlns:a16="http://schemas.microsoft.com/office/drawing/2014/main" id="{EAE46128-42A8-174F-E6F3-4F7F1E420CAF}"/>
              </a:ext>
            </a:extLst>
          </p:cNvPr>
          <p:cNvSpPr txBox="1"/>
          <p:nvPr/>
        </p:nvSpPr>
        <p:spPr>
          <a:xfrm>
            <a:off x="494982" y="1025852"/>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Performance globale </a:t>
            </a:r>
          </a:p>
        </p:txBody>
      </p:sp>
      <p:sp>
        <p:nvSpPr>
          <p:cNvPr id="4" name="Rectangle 3">
            <a:extLst>
              <a:ext uri="{FF2B5EF4-FFF2-40B4-BE49-F238E27FC236}">
                <a16:creationId xmlns:a16="http://schemas.microsoft.com/office/drawing/2014/main" id="{11E09337-CBC1-A6E3-3BDF-FBDE01E72B48}"/>
              </a:ext>
            </a:extLst>
          </p:cNvPr>
          <p:cNvSpPr/>
          <p:nvPr/>
        </p:nvSpPr>
        <p:spPr>
          <a:xfrm>
            <a:off x="7043804"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buNone/>
            </a:pPr>
            <a:endParaRPr lang="fr-FR" sz="1400">
              <a:latin typeface="Aptos" panose="020B0004020202020204" pitchFamily="34" charset="0"/>
              <a:ea typeface="Aptos" panose="020B00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FA721830-9F3D-1365-BF1F-C872739815E7}"/>
              </a:ext>
            </a:extLst>
          </p:cNvPr>
          <p:cNvSpPr>
            <a:spLocks noGrp="1"/>
          </p:cNvSpPr>
          <p:nvPr>
            <p:ph type="sldNum" sz="quarter" idx="12"/>
          </p:nvPr>
        </p:nvSpPr>
        <p:spPr/>
        <p:txBody>
          <a:bodyPr/>
          <a:lstStyle/>
          <a:p>
            <a:fld id="{2E12CFF1-E198-4524-86B2-F442B98BF2E1}" type="slidenum">
              <a:rPr lang="fr-FR" smtClean="0"/>
              <a:t>24</a:t>
            </a:fld>
            <a:endParaRPr lang="fr-FR"/>
          </a:p>
        </p:txBody>
      </p:sp>
      <p:sp>
        <p:nvSpPr>
          <p:cNvPr id="8" name="Rectangle 7">
            <a:extLst>
              <a:ext uri="{FF2B5EF4-FFF2-40B4-BE49-F238E27FC236}">
                <a16:creationId xmlns:a16="http://schemas.microsoft.com/office/drawing/2014/main" id="{55C33721-2447-35C4-0AC2-8A3BA03E406C}"/>
              </a:ext>
            </a:extLst>
          </p:cNvPr>
          <p:cNvSpPr/>
          <p:nvPr/>
        </p:nvSpPr>
        <p:spPr>
          <a:xfrm>
            <a:off x="494982" y="1793358"/>
            <a:ext cx="2781618" cy="36933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a:t>Existe-il des indicateurs combinés ? </a:t>
            </a:r>
          </a:p>
        </p:txBody>
      </p:sp>
      <p:graphicFrame>
        <p:nvGraphicFramePr>
          <p:cNvPr id="9" name="Graphique 8">
            <a:extLst>
              <a:ext uri="{FF2B5EF4-FFF2-40B4-BE49-F238E27FC236}">
                <a16:creationId xmlns:a16="http://schemas.microsoft.com/office/drawing/2014/main" id="{5D058E51-FDE9-0105-4C89-8606B6835DDB}"/>
              </a:ext>
            </a:extLst>
          </p:cNvPr>
          <p:cNvGraphicFramePr/>
          <p:nvPr>
            <p:extLst>
              <p:ext uri="{D42A27DB-BD31-4B8C-83A1-F6EECF244321}">
                <p14:modId xmlns:p14="http://schemas.microsoft.com/office/powerpoint/2010/main" val="1866077239"/>
              </p:ext>
            </p:extLst>
          </p:nvPr>
        </p:nvGraphicFramePr>
        <p:xfrm>
          <a:off x="494982" y="2256692"/>
          <a:ext cx="2781618" cy="1840523"/>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a:extLst>
              <a:ext uri="{FF2B5EF4-FFF2-40B4-BE49-F238E27FC236}">
                <a16:creationId xmlns:a16="http://schemas.microsoft.com/office/drawing/2014/main" id="{3AB49935-7114-0A20-0E55-ECAAB9CC7F97}"/>
              </a:ext>
            </a:extLst>
          </p:cNvPr>
          <p:cNvSpPr txBox="1"/>
          <p:nvPr/>
        </p:nvSpPr>
        <p:spPr>
          <a:xfrm>
            <a:off x="3522784" y="2350408"/>
            <a:ext cx="3241431" cy="1628651"/>
          </a:xfrm>
          <a:prstGeom prst="rect">
            <a:avLst/>
          </a:prstGeom>
          <a:noFill/>
        </p:spPr>
        <p:txBody>
          <a:bodyPr wrap="square">
            <a:spAutoFit/>
          </a:bodyPr>
          <a:lstStyle/>
          <a:p>
            <a:pPr algn="just">
              <a:lnSpc>
                <a:spcPct val="120000"/>
              </a:lnSpc>
              <a:buNone/>
            </a:pPr>
            <a:r>
              <a:rPr lang="fr-FR" sz="1400" dirty="0">
                <a:latin typeface="Aptos" panose="020B0004020202020204" pitchFamily="34" charset="0"/>
                <a:cs typeface="Arial" panose="020B0604020202020204" pitchFamily="34" charset="0"/>
              </a:rPr>
              <a:t>Seules 2 des entreprises du panel présentent des indicateurs de performance mixte finance/ durabilité. </a:t>
            </a:r>
          </a:p>
          <a:p>
            <a:pPr algn="just">
              <a:lnSpc>
                <a:spcPct val="120000"/>
              </a:lnSpc>
              <a:buNone/>
            </a:pPr>
            <a:r>
              <a:rPr lang="fr-FR" sz="1400" dirty="0">
                <a:latin typeface="Aptos" panose="020B0004020202020204" pitchFamily="34" charset="0"/>
                <a:cs typeface="Arial" panose="020B0604020202020204" pitchFamily="34" charset="0"/>
              </a:rPr>
              <a:t> </a:t>
            </a:r>
          </a:p>
          <a:p>
            <a:pPr algn="just">
              <a:lnSpc>
                <a:spcPct val="120000"/>
              </a:lnSpc>
              <a:buNone/>
            </a:pPr>
            <a:r>
              <a:rPr lang="fr-FR" sz="1400" dirty="0">
                <a:latin typeface="Aptos" panose="020B0004020202020204" pitchFamily="34" charset="0"/>
                <a:cs typeface="Arial" panose="020B0604020202020204" pitchFamily="34" charset="0"/>
              </a:rPr>
              <a:t>On retrouve ces entreprises en France et aux Pays-Bas.</a:t>
            </a:r>
          </a:p>
        </p:txBody>
      </p:sp>
      <p:sp>
        <p:nvSpPr>
          <p:cNvPr id="13" name="ZoneTexte 12">
            <a:extLst>
              <a:ext uri="{FF2B5EF4-FFF2-40B4-BE49-F238E27FC236}">
                <a16:creationId xmlns:a16="http://schemas.microsoft.com/office/drawing/2014/main" id="{6FE2423F-0951-1977-6328-2A1FB54A58AE}"/>
              </a:ext>
            </a:extLst>
          </p:cNvPr>
          <p:cNvSpPr txBox="1"/>
          <p:nvPr/>
        </p:nvSpPr>
        <p:spPr>
          <a:xfrm>
            <a:off x="8232254" y="758639"/>
            <a:ext cx="2961928" cy="369332"/>
          </a:xfrm>
          <a:prstGeom prst="rect">
            <a:avLst/>
          </a:prstGeom>
          <a:noFill/>
        </p:spPr>
        <p:txBody>
          <a:bodyPr wrap="square" rtlCol="0">
            <a:spAutoFit/>
          </a:bodyPr>
          <a:lstStyle/>
          <a:p>
            <a:r>
              <a:rPr lang="fr-FR" b="1" dirty="0">
                <a:solidFill>
                  <a:schemeClr val="bg1"/>
                </a:solidFill>
              </a:rPr>
              <a:t>Les indicateurs identifiés </a:t>
            </a:r>
          </a:p>
        </p:txBody>
      </p:sp>
      <p:sp>
        <p:nvSpPr>
          <p:cNvPr id="18" name="ZoneTexte 17">
            <a:extLst>
              <a:ext uri="{FF2B5EF4-FFF2-40B4-BE49-F238E27FC236}">
                <a16:creationId xmlns:a16="http://schemas.microsoft.com/office/drawing/2014/main" id="{7245B868-133B-F4D3-B926-453F0D5DDB37}"/>
              </a:ext>
            </a:extLst>
          </p:cNvPr>
          <p:cNvSpPr txBox="1"/>
          <p:nvPr/>
        </p:nvSpPr>
        <p:spPr>
          <a:xfrm>
            <a:off x="7562218" y="1508967"/>
            <a:ext cx="4228726" cy="1992369"/>
          </a:xfrm>
          <a:prstGeom prst="rect">
            <a:avLst/>
          </a:prstGeom>
          <a:noFill/>
        </p:spPr>
        <p:txBody>
          <a:bodyPr wrap="square" rtlCol="0">
            <a:spAutoFit/>
          </a:bodyPr>
          <a:lstStyle/>
          <a:p>
            <a:pPr algn="just">
              <a:lnSpc>
                <a:spcPct val="120000"/>
              </a:lnSpc>
            </a:pPr>
            <a:r>
              <a:rPr lang="en-US" sz="1300" noProof="0" dirty="0">
                <a:solidFill>
                  <a:schemeClr val="bg1"/>
                </a:solidFill>
                <a:latin typeface="Aptos" panose="020B0004020202020204" pitchFamily="34" charset="0"/>
                <a:cs typeface="Arial" panose="020B0604020202020204" pitchFamily="34" charset="0"/>
              </a:rPr>
              <a:t>« </a:t>
            </a:r>
            <a:r>
              <a:rPr lang="en-US" sz="1300" i="1" noProof="0" dirty="0">
                <a:solidFill>
                  <a:schemeClr val="bg1"/>
                </a:solidFill>
                <a:latin typeface="Aptos" panose="020B0004020202020204" pitchFamily="34" charset="0"/>
                <a:cs typeface="Arial" panose="020B0604020202020204" pitchFamily="34" charset="0"/>
              </a:rPr>
              <a:t>Beyond that, for the eighth year, we have measured our environmental impact on society at large via an Environmental Profit &amp; Loss (EP&amp;L) statement, which includes the hidden environmental costs associated with our activities and products. It provides insights into the main environmental hotspots and innovation areas to reduce environmental impact of our products and solutions. </a:t>
            </a:r>
            <a:r>
              <a:rPr lang="en-US" sz="1300" noProof="0" dirty="0">
                <a:solidFill>
                  <a:schemeClr val="bg1"/>
                </a:solidFill>
                <a:latin typeface="Aptos" panose="020B0004020202020204" pitchFamily="34" charset="0"/>
                <a:cs typeface="Arial" panose="020B0604020202020204" pitchFamily="34" charset="0"/>
              </a:rPr>
              <a:t>»</a:t>
            </a:r>
          </a:p>
        </p:txBody>
      </p:sp>
      <p:sp>
        <p:nvSpPr>
          <p:cNvPr id="20" name="ZoneTexte 19">
            <a:extLst>
              <a:ext uri="{FF2B5EF4-FFF2-40B4-BE49-F238E27FC236}">
                <a16:creationId xmlns:a16="http://schemas.microsoft.com/office/drawing/2014/main" id="{8C3C8BC5-C60C-C0AF-381F-DA52324498E3}"/>
              </a:ext>
            </a:extLst>
          </p:cNvPr>
          <p:cNvSpPr txBox="1"/>
          <p:nvPr/>
        </p:nvSpPr>
        <p:spPr>
          <a:xfrm>
            <a:off x="7562217" y="3882332"/>
            <a:ext cx="4228727" cy="1999073"/>
          </a:xfrm>
          <a:prstGeom prst="rect">
            <a:avLst/>
          </a:prstGeom>
          <a:noFill/>
        </p:spPr>
        <p:txBody>
          <a:bodyPr wrap="square">
            <a:spAutoFit/>
          </a:bodyPr>
          <a:lstStyle/>
          <a:p>
            <a:pPr algn="just">
              <a:lnSpc>
                <a:spcPct val="120000"/>
              </a:lnSpc>
            </a:pPr>
            <a:r>
              <a:rPr lang="fr-FR" sz="1300" i="1" dirty="0">
                <a:solidFill>
                  <a:schemeClr val="bg1"/>
                </a:solidFill>
                <a:latin typeface="Aptos" panose="020B0004020202020204" pitchFamily="34" charset="0"/>
                <a:cs typeface="Arial" panose="020B0604020202020204" pitchFamily="34" charset="0"/>
              </a:rPr>
              <a:t>« L'EP&amp;L mesure l'impact de [l’entreprise] et de ses maisons sur le capital naturel, de la production des matières premières à l'utilisation par les clients et à la fin de vie des produits, en couvrant six thématiques d'impact environnemental  : les émissions de gaz à effet de serre, la consommation d’eau, la pollution de l’air et de l’eau, l’utilisation des sols et la production de déchets. »</a:t>
            </a:r>
          </a:p>
        </p:txBody>
      </p:sp>
    </p:spTree>
    <p:extLst>
      <p:ext uri="{BB962C8B-B14F-4D97-AF65-F5344CB8AC3E}">
        <p14:creationId xmlns:p14="http://schemas.microsoft.com/office/powerpoint/2010/main" val="2382615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6894B-BA1D-DD63-C25E-95C040180AB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D5DEB57-01ED-65B5-B6F9-7D0B6A1C1EF5}"/>
              </a:ext>
            </a:extLst>
          </p:cNvPr>
          <p:cNvSpPr txBox="1"/>
          <p:nvPr/>
        </p:nvSpPr>
        <p:spPr>
          <a:xfrm>
            <a:off x="494982" y="564187"/>
            <a:ext cx="5493657" cy="461665"/>
          </a:xfrm>
          <a:prstGeom prst="rect">
            <a:avLst/>
          </a:prstGeom>
          <a:noFill/>
        </p:spPr>
        <p:txBody>
          <a:bodyPr wrap="square" rtlCol="0">
            <a:spAutoFit/>
          </a:bodyPr>
          <a:lstStyle/>
          <a:p>
            <a:r>
              <a:rPr lang="fr-FR" sz="2400" b="1"/>
              <a:t>Gouvernance </a:t>
            </a:r>
          </a:p>
        </p:txBody>
      </p:sp>
      <p:sp>
        <p:nvSpPr>
          <p:cNvPr id="3" name="ZoneTexte 2">
            <a:extLst>
              <a:ext uri="{FF2B5EF4-FFF2-40B4-BE49-F238E27FC236}">
                <a16:creationId xmlns:a16="http://schemas.microsoft.com/office/drawing/2014/main" id="{C64ACEBD-D622-06AE-11AA-D878F72BDF35}"/>
              </a:ext>
            </a:extLst>
          </p:cNvPr>
          <p:cNvSpPr txBox="1"/>
          <p:nvPr/>
        </p:nvSpPr>
        <p:spPr>
          <a:xfrm>
            <a:off x="494982" y="1025852"/>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Implication de la Direction financière</a:t>
            </a:r>
          </a:p>
        </p:txBody>
      </p:sp>
      <p:sp>
        <p:nvSpPr>
          <p:cNvPr id="4" name="Rectangle 3">
            <a:extLst>
              <a:ext uri="{FF2B5EF4-FFF2-40B4-BE49-F238E27FC236}">
                <a16:creationId xmlns:a16="http://schemas.microsoft.com/office/drawing/2014/main" id="{106C82AD-CFA4-F6F0-B97F-2E1A391BBF19}"/>
              </a:ext>
            </a:extLst>
          </p:cNvPr>
          <p:cNvSpPr/>
          <p:nvPr/>
        </p:nvSpPr>
        <p:spPr>
          <a:xfrm>
            <a:off x="7043804"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buNone/>
            </a:pPr>
            <a:endParaRPr lang="fr-FR" sz="1400">
              <a:latin typeface="Aptos" panose="020B0004020202020204" pitchFamily="34" charset="0"/>
              <a:ea typeface="Aptos" panose="020B00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8623FD29-4B01-CF4F-01E0-9D556F1AD353}"/>
              </a:ext>
            </a:extLst>
          </p:cNvPr>
          <p:cNvSpPr>
            <a:spLocks noGrp="1"/>
          </p:cNvSpPr>
          <p:nvPr>
            <p:ph type="sldNum" sz="quarter" idx="12"/>
          </p:nvPr>
        </p:nvSpPr>
        <p:spPr/>
        <p:txBody>
          <a:bodyPr/>
          <a:lstStyle/>
          <a:p>
            <a:fld id="{2E12CFF1-E198-4524-86B2-F442B98BF2E1}" type="slidenum">
              <a:rPr lang="fr-FR" smtClean="0"/>
              <a:t>25</a:t>
            </a:fld>
            <a:endParaRPr lang="fr-FR"/>
          </a:p>
        </p:txBody>
      </p:sp>
      <p:sp>
        <p:nvSpPr>
          <p:cNvPr id="7" name="ZoneTexte 6">
            <a:extLst>
              <a:ext uri="{FF2B5EF4-FFF2-40B4-BE49-F238E27FC236}">
                <a16:creationId xmlns:a16="http://schemas.microsoft.com/office/drawing/2014/main" id="{FB6FC280-0D35-65D2-13FA-2E9ECC0B943E}"/>
              </a:ext>
            </a:extLst>
          </p:cNvPr>
          <p:cNvSpPr txBox="1"/>
          <p:nvPr/>
        </p:nvSpPr>
        <p:spPr>
          <a:xfrm>
            <a:off x="7438291" y="612139"/>
            <a:ext cx="4420555" cy="830997"/>
          </a:xfrm>
          <a:prstGeom prst="rect">
            <a:avLst/>
          </a:prstGeom>
          <a:noFill/>
        </p:spPr>
        <p:txBody>
          <a:bodyPr wrap="square" rtlCol="0">
            <a:spAutoFit/>
          </a:bodyPr>
          <a:lstStyle/>
          <a:p>
            <a:pPr algn="ctr"/>
            <a:r>
              <a:rPr lang="fr-FR" sz="1600" dirty="0">
                <a:solidFill>
                  <a:schemeClr val="bg1"/>
                </a:solidFill>
              </a:rPr>
              <a:t>Nous avons cherché à savoir si le pilotage du rapport de durabilité par la Finance pouvait avoir une influence sur la connectivité : </a:t>
            </a:r>
          </a:p>
        </p:txBody>
      </p:sp>
      <p:graphicFrame>
        <p:nvGraphicFramePr>
          <p:cNvPr id="14" name="Graphique 13">
            <a:extLst>
              <a:ext uri="{FF2B5EF4-FFF2-40B4-BE49-F238E27FC236}">
                <a16:creationId xmlns:a16="http://schemas.microsoft.com/office/drawing/2014/main" id="{D6F55909-C1A4-CEEE-D6A3-B4046B48B4A5}"/>
              </a:ext>
            </a:extLst>
          </p:cNvPr>
          <p:cNvGraphicFramePr/>
          <p:nvPr/>
        </p:nvGraphicFramePr>
        <p:xfrm>
          <a:off x="3476981" y="2601523"/>
          <a:ext cx="2442847" cy="1903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BD5DEC09-2135-0C5D-C2B4-28D1A88AE6B5}"/>
              </a:ext>
            </a:extLst>
          </p:cNvPr>
          <p:cNvSpPr/>
          <p:nvPr/>
        </p:nvSpPr>
        <p:spPr>
          <a:xfrm>
            <a:off x="3476981" y="1793358"/>
            <a:ext cx="2442847" cy="56011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dirty="0"/>
              <a:t>La Direction financière assure- t-elle le pilotage du rapport de durabilité ?</a:t>
            </a:r>
          </a:p>
        </p:txBody>
      </p:sp>
      <p:sp>
        <p:nvSpPr>
          <p:cNvPr id="16" name="Rectangle 15">
            <a:extLst>
              <a:ext uri="{FF2B5EF4-FFF2-40B4-BE49-F238E27FC236}">
                <a16:creationId xmlns:a16="http://schemas.microsoft.com/office/drawing/2014/main" id="{20B20F5F-A285-C07B-57F2-ECF0760D9180}"/>
              </a:ext>
            </a:extLst>
          </p:cNvPr>
          <p:cNvSpPr/>
          <p:nvPr/>
        </p:nvSpPr>
        <p:spPr>
          <a:xfrm>
            <a:off x="494982" y="1793358"/>
            <a:ext cx="2442847" cy="56011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dirty="0"/>
              <a:t>La Direction financière est-elle impliquée dans la gouvernance du projet ?</a:t>
            </a:r>
          </a:p>
        </p:txBody>
      </p:sp>
      <p:graphicFrame>
        <p:nvGraphicFramePr>
          <p:cNvPr id="17" name="Graphique 16">
            <a:extLst>
              <a:ext uri="{FF2B5EF4-FFF2-40B4-BE49-F238E27FC236}">
                <a16:creationId xmlns:a16="http://schemas.microsoft.com/office/drawing/2014/main" id="{7EE4F94A-0BC9-5B92-B3CA-C6A9C35D7DCD}"/>
              </a:ext>
            </a:extLst>
          </p:cNvPr>
          <p:cNvGraphicFramePr/>
          <p:nvPr/>
        </p:nvGraphicFramePr>
        <p:xfrm>
          <a:off x="494982" y="2601523"/>
          <a:ext cx="2442847" cy="1903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ZoneTexte 18">
            <a:extLst>
              <a:ext uri="{FF2B5EF4-FFF2-40B4-BE49-F238E27FC236}">
                <a16:creationId xmlns:a16="http://schemas.microsoft.com/office/drawing/2014/main" id="{6B4F51ED-191A-550C-7EBB-0E414C8F729C}"/>
              </a:ext>
            </a:extLst>
          </p:cNvPr>
          <p:cNvSpPr txBox="1"/>
          <p:nvPr/>
        </p:nvSpPr>
        <p:spPr>
          <a:xfrm>
            <a:off x="398958" y="4602024"/>
            <a:ext cx="6117264" cy="1518942"/>
          </a:xfrm>
          <a:prstGeom prst="rect">
            <a:avLst/>
          </a:prstGeom>
          <a:noFill/>
        </p:spPr>
        <p:txBody>
          <a:bodyPr wrap="square">
            <a:spAutoFit/>
          </a:bodyPr>
          <a:lstStyle/>
          <a:p>
            <a:pPr algn="just">
              <a:lnSpc>
                <a:spcPct val="120000"/>
              </a:lnSpc>
              <a:buNone/>
            </a:pPr>
            <a:r>
              <a:rPr lang="fr-FR" sz="1300" dirty="0">
                <a:latin typeface="Aptos" panose="020B0004020202020204" pitchFamily="34" charset="0"/>
                <a:cs typeface="Arial" panose="020B0604020202020204" pitchFamily="34" charset="0"/>
              </a:rPr>
              <a:t>Si la direction financière est très majoritairement impliquée dans la gouvernance générale du rapport de durabilité (85% des entreprises), elle en assure plus rarement le pilotage (dans seulement 17% des cas). </a:t>
            </a:r>
          </a:p>
          <a:p>
            <a:pPr algn="just">
              <a:lnSpc>
                <a:spcPct val="120000"/>
              </a:lnSpc>
              <a:buNone/>
            </a:pPr>
            <a:endParaRPr lang="fr-FR" sz="1300" dirty="0">
              <a:latin typeface="Aptos" panose="020B0004020202020204" pitchFamily="34" charset="0"/>
              <a:cs typeface="Arial" panose="020B0604020202020204" pitchFamily="34" charset="0"/>
            </a:endParaRPr>
          </a:p>
          <a:p>
            <a:pPr algn="just">
              <a:lnSpc>
                <a:spcPct val="120000"/>
              </a:lnSpc>
              <a:buNone/>
            </a:pPr>
            <a:r>
              <a:rPr lang="fr-FR" sz="1300" dirty="0">
                <a:latin typeface="Aptos" panose="020B0004020202020204" pitchFamily="34" charset="0"/>
                <a:cs typeface="Arial" panose="020B0604020202020204" pitchFamily="34" charset="0"/>
              </a:rPr>
              <a:t>L’Italie, l’Allemagne et les Pays Bas sont les pays dans lesquels les entreprises affichent le plus fort taux de participation de la Finance au pilotage. </a:t>
            </a:r>
          </a:p>
        </p:txBody>
      </p:sp>
      <p:grpSp>
        <p:nvGrpSpPr>
          <p:cNvPr id="10" name="Groupe 9">
            <a:extLst>
              <a:ext uri="{FF2B5EF4-FFF2-40B4-BE49-F238E27FC236}">
                <a16:creationId xmlns:a16="http://schemas.microsoft.com/office/drawing/2014/main" id="{0A01EF98-A812-B7FD-FC26-1E220B68315B}"/>
              </a:ext>
            </a:extLst>
          </p:cNvPr>
          <p:cNvGrpSpPr/>
          <p:nvPr/>
        </p:nvGrpSpPr>
        <p:grpSpPr>
          <a:xfrm>
            <a:off x="7130902" y="4041234"/>
            <a:ext cx="5061098" cy="2037220"/>
            <a:chOff x="7042979" y="1265331"/>
            <a:chExt cx="5061098" cy="2037220"/>
          </a:xfrm>
        </p:grpSpPr>
        <p:sp>
          <p:nvSpPr>
            <p:cNvPr id="5" name="Rectangle 4">
              <a:extLst>
                <a:ext uri="{FF2B5EF4-FFF2-40B4-BE49-F238E27FC236}">
                  <a16:creationId xmlns:a16="http://schemas.microsoft.com/office/drawing/2014/main" id="{7D89500A-D92F-7B31-5826-1CB8B00E9965}"/>
                </a:ext>
              </a:extLst>
            </p:cNvPr>
            <p:cNvSpPr/>
            <p:nvPr/>
          </p:nvSpPr>
          <p:spPr>
            <a:xfrm>
              <a:off x="7042979" y="1265331"/>
              <a:ext cx="5061098" cy="36512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fr-FR" sz="1200" b="1" dirty="0"/>
                <a:t>Le pilotage par la Finance n’a pas d’impact positif sur les observations concernant :</a:t>
              </a:r>
              <a:endParaRPr lang="fr-FR" sz="1200" dirty="0"/>
            </a:p>
          </p:txBody>
        </p:sp>
        <p:sp>
          <p:nvSpPr>
            <p:cNvPr id="8" name="ZoneTexte 7">
              <a:extLst>
                <a:ext uri="{FF2B5EF4-FFF2-40B4-BE49-F238E27FC236}">
                  <a16:creationId xmlns:a16="http://schemas.microsoft.com/office/drawing/2014/main" id="{865B56A2-3C1C-DB64-E5FA-6EBAD85832CC}"/>
                </a:ext>
              </a:extLst>
            </p:cNvPr>
            <p:cNvSpPr txBox="1"/>
            <p:nvPr/>
          </p:nvSpPr>
          <p:spPr>
            <a:xfrm>
              <a:off x="7091513" y="1763668"/>
              <a:ext cx="4922057" cy="1538883"/>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fr-FR" sz="1200" dirty="0">
                  <a:solidFill>
                    <a:schemeClr val="bg1"/>
                  </a:solidFill>
                </a:rPr>
                <a:t>Le taux de présence d’une note dédiée au climat dans les états financiers</a:t>
              </a:r>
            </a:p>
            <a:p>
              <a:pPr marL="285750" indent="-285750">
                <a:spcBef>
                  <a:spcPts val="600"/>
                </a:spcBef>
                <a:buFont typeface="Wingdings" panose="05000000000000000000" pitchFamily="2" charset="2"/>
                <a:buChar char="ü"/>
              </a:pPr>
              <a:r>
                <a:rPr lang="fr-FR" sz="1200" dirty="0">
                  <a:solidFill>
                    <a:schemeClr val="bg1"/>
                  </a:solidFill>
                </a:rPr>
                <a:t>Le taux de mention de sujets ESG dans les autres parties du rapport financier</a:t>
              </a:r>
            </a:p>
            <a:p>
              <a:pPr marL="285750" indent="-285750">
                <a:spcBef>
                  <a:spcPts val="600"/>
                </a:spcBef>
                <a:buFont typeface="Wingdings" panose="05000000000000000000" pitchFamily="2" charset="2"/>
                <a:buChar char="ü"/>
              </a:pPr>
              <a:r>
                <a:rPr lang="fr-FR" sz="1200" dirty="0">
                  <a:solidFill>
                    <a:schemeClr val="bg1"/>
                  </a:solidFill>
                </a:rPr>
                <a:t>La formalisation dans le rapport de durabilité des effets financiers futurs attendus, ni la façon dont ils sont exprimés (quantitatif versus qualitatif</a:t>
              </a:r>
              <a:r>
                <a:rPr lang="fr-FR" sz="1100" dirty="0">
                  <a:solidFill>
                    <a:schemeClr val="bg1"/>
                  </a:solidFill>
                </a:rPr>
                <a:t>)</a:t>
              </a:r>
            </a:p>
          </p:txBody>
        </p:sp>
      </p:grpSp>
      <p:sp>
        <p:nvSpPr>
          <p:cNvPr id="9" name="Rectangle 8">
            <a:extLst>
              <a:ext uri="{FF2B5EF4-FFF2-40B4-BE49-F238E27FC236}">
                <a16:creationId xmlns:a16="http://schemas.microsoft.com/office/drawing/2014/main" id="{6555505D-B444-7922-ACBA-3B8E34ABF728}"/>
              </a:ext>
            </a:extLst>
          </p:cNvPr>
          <p:cNvSpPr/>
          <p:nvPr/>
        </p:nvSpPr>
        <p:spPr>
          <a:xfrm>
            <a:off x="7130902" y="1888537"/>
            <a:ext cx="5061098" cy="36512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fr-FR" sz="1200" b="1" dirty="0"/>
              <a:t>Le pilotage par la Finance a des impacts positifs sur les observations suivantes :</a:t>
            </a:r>
            <a:endParaRPr lang="fr-FR" sz="1200" dirty="0"/>
          </a:p>
        </p:txBody>
      </p:sp>
      <p:sp>
        <p:nvSpPr>
          <p:cNvPr id="11" name="ZoneTexte 10">
            <a:extLst>
              <a:ext uri="{FF2B5EF4-FFF2-40B4-BE49-F238E27FC236}">
                <a16:creationId xmlns:a16="http://schemas.microsoft.com/office/drawing/2014/main" id="{105AF41C-8E1A-E167-E82C-87F28913E8A7}"/>
              </a:ext>
            </a:extLst>
          </p:cNvPr>
          <p:cNvSpPr txBox="1"/>
          <p:nvPr/>
        </p:nvSpPr>
        <p:spPr>
          <a:xfrm>
            <a:off x="7130902" y="2366800"/>
            <a:ext cx="4922057" cy="1354217"/>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fr-FR" sz="1200" dirty="0">
                <a:solidFill>
                  <a:schemeClr val="bg1"/>
                </a:solidFill>
              </a:rPr>
              <a:t>La communication des impacts financiers de la période dans les états financiers </a:t>
            </a:r>
          </a:p>
          <a:p>
            <a:pPr marL="285750" indent="-285750">
              <a:spcBef>
                <a:spcPts val="600"/>
              </a:spcBef>
              <a:buFont typeface="Wingdings" panose="05000000000000000000" pitchFamily="2" charset="2"/>
              <a:buChar char="ü"/>
            </a:pPr>
            <a:r>
              <a:rPr lang="fr-FR" sz="1200" dirty="0">
                <a:solidFill>
                  <a:schemeClr val="bg1"/>
                </a:solidFill>
              </a:rPr>
              <a:t>La communication dans les états financiers des effets financiers futurs attendus </a:t>
            </a:r>
          </a:p>
          <a:p>
            <a:pPr marL="285750" indent="-285750">
              <a:spcBef>
                <a:spcPts val="600"/>
              </a:spcBef>
              <a:buFont typeface="Wingdings" panose="05000000000000000000" pitchFamily="2" charset="2"/>
              <a:buChar char="ü"/>
            </a:pPr>
            <a:r>
              <a:rPr lang="fr-FR" sz="1200" dirty="0">
                <a:solidFill>
                  <a:schemeClr val="bg1"/>
                </a:solidFill>
              </a:rPr>
              <a:t>La description dans le rapport de durabilité d’un process mis en place pour assurer la connectivité</a:t>
            </a:r>
          </a:p>
        </p:txBody>
      </p:sp>
    </p:spTree>
    <p:extLst>
      <p:ext uri="{BB962C8B-B14F-4D97-AF65-F5344CB8AC3E}">
        <p14:creationId xmlns:p14="http://schemas.microsoft.com/office/powerpoint/2010/main" val="3540296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4FEA7-A187-76E5-1593-6E18C4AC2D1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C3F7EABE-A6C8-6025-6AFF-4B6B99736778}"/>
              </a:ext>
            </a:extLst>
          </p:cNvPr>
          <p:cNvSpPr txBox="1"/>
          <p:nvPr/>
        </p:nvSpPr>
        <p:spPr>
          <a:xfrm>
            <a:off x="494982" y="564187"/>
            <a:ext cx="5493657" cy="461665"/>
          </a:xfrm>
          <a:prstGeom prst="rect">
            <a:avLst/>
          </a:prstGeom>
          <a:noFill/>
        </p:spPr>
        <p:txBody>
          <a:bodyPr wrap="square" rtlCol="0">
            <a:spAutoFit/>
          </a:bodyPr>
          <a:lstStyle/>
          <a:p>
            <a:r>
              <a:rPr lang="fr-FR" sz="2400" b="1"/>
              <a:t>Gouvernance </a:t>
            </a:r>
          </a:p>
        </p:txBody>
      </p:sp>
      <p:sp>
        <p:nvSpPr>
          <p:cNvPr id="3" name="ZoneTexte 2">
            <a:extLst>
              <a:ext uri="{FF2B5EF4-FFF2-40B4-BE49-F238E27FC236}">
                <a16:creationId xmlns:a16="http://schemas.microsoft.com/office/drawing/2014/main" id="{768CB0B9-AC30-E1B7-8AEF-A37866163FBE}"/>
              </a:ext>
            </a:extLst>
          </p:cNvPr>
          <p:cNvSpPr txBox="1"/>
          <p:nvPr/>
        </p:nvSpPr>
        <p:spPr>
          <a:xfrm>
            <a:off x="494982" y="1025852"/>
            <a:ext cx="6217318" cy="369332"/>
          </a:xfrm>
          <a:prstGeom prst="rect">
            <a:avLst/>
          </a:prstGeom>
          <a:noFill/>
        </p:spPr>
        <p:txBody>
          <a:bodyPr wrap="square">
            <a:spAutoFit/>
          </a:bodyPr>
          <a:lstStyle/>
          <a:p>
            <a:r>
              <a:rPr lang="fr-FR" sz="1800" b="1" spc="150" dirty="0">
                <a:solidFill>
                  <a:srgbClr val="156082"/>
                </a:solidFill>
                <a:effectLst/>
                <a:latin typeface="Aptos Display" panose="020B0004020202020204" pitchFamily="34" charset="0"/>
                <a:ea typeface="Aptos" panose="020B0004020202020204" pitchFamily="34" charset="0"/>
                <a:cs typeface="Arial" panose="020B0604020202020204" pitchFamily="34" charset="0"/>
              </a:rPr>
              <a:t>Mise en place d’un process</a:t>
            </a:r>
          </a:p>
        </p:txBody>
      </p:sp>
      <p:sp>
        <p:nvSpPr>
          <p:cNvPr id="4" name="Rectangle 3">
            <a:extLst>
              <a:ext uri="{FF2B5EF4-FFF2-40B4-BE49-F238E27FC236}">
                <a16:creationId xmlns:a16="http://schemas.microsoft.com/office/drawing/2014/main" id="{0A82F408-C2B3-FA81-E019-6FD01AF353F6}"/>
              </a:ext>
            </a:extLst>
          </p:cNvPr>
          <p:cNvSpPr/>
          <p:nvPr/>
        </p:nvSpPr>
        <p:spPr>
          <a:xfrm>
            <a:off x="7043804"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buNone/>
            </a:pPr>
            <a:endParaRPr lang="fr-FR" sz="1400">
              <a:latin typeface="Aptos" panose="020B0004020202020204" pitchFamily="34" charset="0"/>
              <a:ea typeface="Aptos" panose="020B00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30C0E293-54AE-6CDE-7358-8DB9E8D4D0B8}"/>
              </a:ext>
            </a:extLst>
          </p:cNvPr>
          <p:cNvSpPr>
            <a:spLocks noGrp="1"/>
          </p:cNvSpPr>
          <p:nvPr>
            <p:ph type="sldNum" sz="quarter" idx="12"/>
          </p:nvPr>
        </p:nvSpPr>
        <p:spPr/>
        <p:txBody>
          <a:bodyPr/>
          <a:lstStyle/>
          <a:p>
            <a:fld id="{2E12CFF1-E198-4524-86B2-F442B98BF2E1}" type="slidenum">
              <a:rPr lang="fr-FR" smtClean="0"/>
              <a:t>26</a:t>
            </a:fld>
            <a:endParaRPr lang="fr-FR"/>
          </a:p>
        </p:txBody>
      </p:sp>
      <p:sp>
        <p:nvSpPr>
          <p:cNvPr id="9" name="Rectangle 8">
            <a:extLst>
              <a:ext uri="{FF2B5EF4-FFF2-40B4-BE49-F238E27FC236}">
                <a16:creationId xmlns:a16="http://schemas.microsoft.com/office/drawing/2014/main" id="{C6060407-7D22-C915-2022-ADC147FDDB10}"/>
              </a:ext>
            </a:extLst>
          </p:cNvPr>
          <p:cNvSpPr/>
          <p:nvPr/>
        </p:nvSpPr>
        <p:spPr>
          <a:xfrm>
            <a:off x="494982" y="1793358"/>
            <a:ext cx="2681355" cy="56011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dirty="0"/>
              <a:t>Est-il fait mention d’un process mis en place pour la connectivité ?</a:t>
            </a:r>
          </a:p>
        </p:txBody>
      </p:sp>
      <p:graphicFrame>
        <p:nvGraphicFramePr>
          <p:cNvPr id="10" name="Graphique 9">
            <a:extLst>
              <a:ext uri="{FF2B5EF4-FFF2-40B4-BE49-F238E27FC236}">
                <a16:creationId xmlns:a16="http://schemas.microsoft.com/office/drawing/2014/main" id="{498D2D24-3639-3682-1138-3E18076CA2AC}"/>
              </a:ext>
            </a:extLst>
          </p:cNvPr>
          <p:cNvGraphicFramePr/>
          <p:nvPr>
            <p:extLst>
              <p:ext uri="{D42A27DB-BD31-4B8C-83A1-F6EECF244321}">
                <p14:modId xmlns:p14="http://schemas.microsoft.com/office/powerpoint/2010/main" val="249520614"/>
              </p:ext>
            </p:extLst>
          </p:nvPr>
        </p:nvGraphicFramePr>
        <p:xfrm>
          <a:off x="494982" y="2601523"/>
          <a:ext cx="2681355" cy="190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a:extLst>
              <a:ext uri="{FF2B5EF4-FFF2-40B4-BE49-F238E27FC236}">
                <a16:creationId xmlns:a16="http://schemas.microsoft.com/office/drawing/2014/main" id="{4FB27299-2997-39A9-4762-E4D5D13202D2}"/>
              </a:ext>
            </a:extLst>
          </p:cNvPr>
          <p:cNvSpPr txBox="1"/>
          <p:nvPr/>
        </p:nvSpPr>
        <p:spPr>
          <a:xfrm>
            <a:off x="398958" y="4602024"/>
            <a:ext cx="2777379" cy="1518942"/>
          </a:xfrm>
          <a:prstGeom prst="rect">
            <a:avLst/>
          </a:prstGeom>
          <a:noFill/>
        </p:spPr>
        <p:txBody>
          <a:bodyPr wrap="square">
            <a:spAutoFit/>
          </a:bodyPr>
          <a:lstStyle/>
          <a:p>
            <a:pPr algn="just">
              <a:lnSpc>
                <a:spcPct val="120000"/>
              </a:lnSpc>
            </a:pPr>
            <a:r>
              <a:rPr lang="fr-FR" sz="1300" dirty="0">
                <a:latin typeface="Aptos" panose="020B0004020202020204" pitchFamily="34" charset="0"/>
                <a:cs typeface="Arial" panose="020B0604020202020204" pitchFamily="34" charset="0"/>
              </a:rPr>
              <a:t>Seules 21%  des entreprises font explicitement mention d’un process détaillé mis en place pour assurer la connectivité entre l’information financière et l’information de durabilité.</a:t>
            </a:r>
          </a:p>
        </p:txBody>
      </p:sp>
      <p:sp>
        <p:nvSpPr>
          <p:cNvPr id="12" name="ZoneTexte 11">
            <a:extLst>
              <a:ext uri="{FF2B5EF4-FFF2-40B4-BE49-F238E27FC236}">
                <a16:creationId xmlns:a16="http://schemas.microsoft.com/office/drawing/2014/main" id="{C4D0F4A5-5CFE-AF90-17DF-2867E6A2A05F}"/>
              </a:ext>
            </a:extLst>
          </p:cNvPr>
          <p:cNvSpPr txBox="1"/>
          <p:nvPr/>
        </p:nvSpPr>
        <p:spPr>
          <a:xfrm>
            <a:off x="3588327" y="1773454"/>
            <a:ext cx="3289725" cy="4376070"/>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1300" b="0" i="0" u="none" strike="noStrike" kern="1200" cap="none" spc="0" normalizeH="0" baseline="0" noProof="0" dirty="0">
                <a:ln>
                  <a:noFill/>
                </a:ln>
                <a:solidFill>
                  <a:prstClr val="black"/>
                </a:solidFill>
                <a:effectLst/>
                <a:uLnTx/>
                <a:uFillTx/>
                <a:latin typeface="Aptos" panose="020B0004020202020204" pitchFamily="34" charset="0"/>
                <a:ea typeface="+mn-ea"/>
                <a:cs typeface="Arial" panose="020B0604020202020204" pitchFamily="34" charset="0"/>
              </a:rPr>
              <a:t>Sont cités les éléments suivants pour illustrer le process mis en œuvre :</a:t>
            </a: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Aptos" panose="020B0004020202020204" pitchFamily="34" charset="0"/>
              <a:ea typeface="+mn-ea"/>
              <a:cs typeface="Arial" panose="020B0604020202020204" pitchFamily="34" charset="0"/>
            </a:endParaRPr>
          </a:p>
          <a:p>
            <a:pPr marL="342900" marR="0" indent="-342900" algn="just" fontAlgn="auto">
              <a:lnSpc>
                <a:spcPct val="120000"/>
              </a:lnSpc>
              <a:spcBef>
                <a:spcPts val="0"/>
              </a:spcBef>
              <a:spcAft>
                <a:spcPts val="600"/>
              </a:spcAft>
              <a:buClr>
                <a:srgbClr val="00B0F0"/>
              </a:buClr>
              <a:buSzTx/>
              <a:buFont typeface="Wingdings" panose="05000000000000000000" pitchFamily="2" charset="2"/>
              <a:buChar char=""/>
              <a:tabLst/>
              <a:defRPr/>
            </a:pPr>
            <a:r>
              <a:rPr lang="fr-FR" sz="1200" dirty="0">
                <a:latin typeface="Aptos" panose="020B0004020202020204" pitchFamily="34" charset="0"/>
                <a:cs typeface="Arial" panose="020B0604020202020204" pitchFamily="34" charset="0"/>
              </a:rPr>
              <a:t>Un Comité d'audit qui a pour mission de « veiller à la cohérence entre l’information financière et l’information en matière de durabilité »</a:t>
            </a:r>
          </a:p>
          <a:p>
            <a:pPr marL="342900" marR="0" indent="-342900" algn="just" fontAlgn="auto">
              <a:lnSpc>
                <a:spcPct val="120000"/>
              </a:lnSpc>
              <a:spcBef>
                <a:spcPts val="0"/>
              </a:spcBef>
              <a:spcAft>
                <a:spcPts val="600"/>
              </a:spcAft>
              <a:buClr>
                <a:srgbClr val="00B0F0"/>
              </a:buClr>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ptos" panose="020B0004020202020204" pitchFamily="34" charset="0"/>
                <a:ea typeface="+mn-ea"/>
                <a:cs typeface="Arial" panose="020B0604020202020204" pitchFamily="34" charset="0"/>
              </a:rPr>
              <a:t>Un co-pilotage mensuel par les directions développement durable et financière  </a:t>
            </a:r>
          </a:p>
          <a:p>
            <a:pPr marL="342900" marR="0" indent="-342900" algn="just" fontAlgn="auto">
              <a:lnSpc>
                <a:spcPct val="120000"/>
              </a:lnSpc>
              <a:spcBef>
                <a:spcPts val="0"/>
              </a:spcBef>
              <a:spcAft>
                <a:spcPts val="600"/>
              </a:spcAft>
              <a:buClr>
                <a:srgbClr val="00B0F0"/>
              </a:buClr>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ptos" panose="020B0004020202020204" pitchFamily="34" charset="0"/>
                <a:ea typeface="+mn-ea"/>
                <a:cs typeface="Arial" panose="020B0604020202020204" pitchFamily="34" charset="0"/>
              </a:rPr>
              <a:t>Une collecte des données ESG et financières via le même outil (SAP), ce qui permet d’assurer une cohérence  </a:t>
            </a:r>
          </a:p>
          <a:p>
            <a:pPr marL="342900" marR="0" indent="-342900" algn="just" fontAlgn="auto">
              <a:lnSpc>
                <a:spcPct val="120000"/>
              </a:lnSpc>
              <a:spcBef>
                <a:spcPts val="0"/>
              </a:spcBef>
              <a:spcAft>
                <a:spcPts val="600"/>
              </a:spcAft>
              <a:buClr>
                <a:srgbClr val="00B0F0"/>
              </a:buClr>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ptos" panose="020B0004020202020204" pitchFamily="34" charset="0"/>
                <a:ea typeface="+mn-ea"/>
                <a:cs typeface="Arial" panose="020B0604020202020204" pitchFamily="34" charset="0"/>
              </a:rPr>
              <a:t>Un objectif d’intégration des sujets de durabilité matériels dans les systèmes de comptabilité financière pour permettre une gestion de la durabilité alignée sur les indicateurs financiers </a:t>
            </a:r>
          </a:p>
          <a:p>
            <a:pPr marR="0" algn="just" fontAlgn="auto">
              <a:lnSpc>
                <a:spcPct val="120000"/>
              </a:lnSpc>
              <a:spcBef>
                <a:spcPts val="0"/>
              </a:spcBef>
              <a:spcAft>
                <a:spcPts val="600"/>
              </a:spcAft>
              <a:buClr>
                <a:srgbClr val="00B0F0"/>
              </a:buClr>
              <a:buSzTx/>
              <a:tabLst/>
              <a:defRPr/>
            </a:pPr>
            <a:r>
              <a:rPr kumimoji="0" lang="fr-FR" sz="1200" b="0" i="0" u="none" strike="noStrike" kern="1200" cap="none" spc="0" normalizeH="0" baseline="0" noProof="0" dirty="0">
                <a:ln>
                  <a:noFill/>
                </a:ln>
                <a:solidFill>
                  <a:prstClr val="black"/>
                </a:solidFill>
                <a:effectLst/>
                <a:uLnTx/>
                <a:uFillTx/>
                <a:latin typeface="Aptos" panose="020B0004020202020204" pitchFamily="34" charset="0"/>
                <a:ea typeface="+mn-ea"/>
                <a:cs typeface="Arial" panose="020B0604020202020204" pitchFamily="34" charset="0"/>
              </a:rPr>
              <a:t>  </a:t>
            </a:r>
          </a:p>
        </p:txBody>
      </p:sp>
      <p:sp>
        <p:nvSpPr>
          <p:cNvPr id="13" name="ZoneTexte 12">
            <a:extLst>
              <a:ext uri="{FF2B5EF4-FFF2-40B4-BE49-F238E27FC236}">
                <a16:creationId xmlns:a16="http://schemas.microsoft.com/office/drawing/2014/main" id="{30335A62-13C4-96BF-9F3D-12C162301ADA}"/>
              </a:ext>
            </a:extLst>
          </p:cNvPr>
          <p:cNvSpPr txBox="1"/>
          <p:nvPr/>
        </p:nvSpPr>
        <p:spPr>
          <a:xfrm>
            <a:off x="7438291" y="795019"/>
            <a:ext cx="4420555" cy="830997"/>
          </a:xfrm>
          <a:prstGeom prst="rect">
            <a:avLst/>
          </a:prstGeom>
          <a:noFill/>
        </p:spPr>
        <p:txBody>
          <a:bodyPr wrap="square" rtlCol="0">
            <a:spAutoFit/>
          </a:bodyPr>
          <a:lstStyle/>
          <a:p>
            <a:pPr algn="ctr"/>
            <a:r>
              <a:rPr lang="fr-FR" sz="1600">
                <a:solidFill>
                  <a:schemeClr val="bg1"/>
                </a:solidFill>
              </a:rPr>
              <a:t>Nous avons cherché à savoir si l’existence d’un process explicite pouvait avoir une influence sur les aspects de connectivité : </a:t>
            </a:r>
          </a:p>
        </p:txBody>
      </p:sp>
      <p:sp>
        <p:nvSpPr>
          <p:cNvPr id="16" name="Rectangle 15">
            <a:extLst>
              <a:ext uri="{FF2B5EF4-FFF2-40B4-BE49-F238E27FC236}">
                <a16:creationId xmlns:a16="http://schemas.microsoft.com/office/drawing/2014/main" id="{BC4E54E2-99DF-BE8D-C101-AEAB2B66375A}"/>
              </a:ext>
            </a:extLst>
          </p:cNvPr>
          <p:cNvSpPr/>
          <p:nvPr/>
        </p:nvSpPr>
        <p:spPr>
          <a:xfrm>
            <a:off x="7130902" y="2020617"/>
            <a:ext cx="5061098" cy="36512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fr-FR" sz="1200" b="1" dirty="0"/>
              <a:t>Ce process apparaît avoir des impacts positifs sur les observations suivantes : </a:t>
            </a:r>
            <a:endParaRPr lang="fr-FR" sz="1200" dirty="0"/>
          </a:p>
        </p:txBody>
      </p:sp>
      <p:sp>
        <p:nvSpPr>
          <p:cNvPr id="17" name="ZoneTexte 16">
            <a:extLst>
              <a:ext uri="{FF2B5EF4-FFF2-40B4-BE49-F238E27FC236}">
                <a16:creationId xmlns:a16="http://schemas.microsoft.com/office/drawing/2014/main" id="{9B486A17-0198-9FA2-84D8-137CF1C5D15E}"/>
              </a:ext>
            </a:extLst>
          </p:cNvPr>
          <p:cNvSpPr txBox="1"/>
          <p:nvPr/>
        </p:nvSpPr>
        <p:spPr>
          <a:xfrm>
            <a:off x="7130902" y="2498880"/>
            <a:ext cx="4922057" cy="2246769"/>
          </a:xfrm>
          <a:prstGeom prst="rect">
            <a:avLst/>
          </a:prstGeom>
          <a:noFill/>
        </p:spPr>
        <p:txBody>
          <a:bodyPr wrap="square" rtlCol="0">
            <a:spAutoFit/>
          </a:bodyPr>
          <a:lstStyle/>
          <a:p>
            <a:pPr marL="285750" indent="-285750">
              <a:spcBef>
                <a:spcPts val="600"/>
              </a:spcBef>
              <a:buFont typeface="Wingdings" panose="05000000000000000000" pitchFamily="2" charset="2"/>
              <a:buChar char="ü"/>
            </a:pPr>
            <a:r>
              <a:rPr lang="fr-FR" sz="1200" dirty="0">
                <a:solidFill>
                  <a:schemeClr val="bg1"/>
                </a:solidFill>
              </a:rPr>
              <a:t>Le taux de présence d’une note dédiée au climat dans les états financiers</a:t>
            </a:r>
          </a:p>
          <a:p>
            <a:pPr marL="285750" indent="-285750">
              <a:spcBef>
                <a:spcPts val="600"/>
              </a:spcBef>
              <a:buFont typeface="Wingdings" panose="05000000000000000000" pitchFamily="2" charset="2"/>
              <a:buChar char="ü"/>
            </a:pPr>
            <a:r>
              <a:rPr lang="fr-FR" sz="1200" dirty="0">
                <a:solidFill>
                  <a:schemeClr val="bg1"/>
                </a:solidFill>
              </a:rPr>
              <a:t>Le taux de mention de sujets ESG dans les autres parties du rapport financier</a:t>
            </a:r>
          </a:p>
          <a:p>
            <a:pPr marL="285750" indent="-285750">
              <a:spcBef>
                <a:spcPts val="600"/>
              </a:spcBef>
              <a:buFont typeface="Wingdings" panose="05000000000000000000" pitchFamily="2" charset="2"/>
              <a:buChar char="ü"/>
            </a:pPr>
            <a:r>
              <a:rPr lang="fr-FR" sz="1200" dirty="0">
                <a:solidFill>
                  <a:schemeClr val="bg1"/>
                </a:solidFill>
              </a:rPr>
              <a:t>La communication des impacts financiers de la période dans les états financiers </a:t>
            </a:r>
          </a:p>
          <a:p>
            <a:pPr marL="285750" indent="-285750">
              <a:spcBef>
                <a:spcPts val="600"/>
              </a:spcBef>
              <a:buFont typeface="Wingdings" panose="05000000000000000000" pitchFamily="2" charset="2"/>
              <a:buChar char="ü"/>
            </a:pPr>
            <a:r>
              <a:rPr lang="fr-FR" sz="1200" dirty="0">
                <a:solidFill>
                  <a:schemeClr val="bg1"/>
                </a:solidFill>
              </a:rPr>
              <a:t>L’indication dans le rapport de durabilité des effets financiers futurs attendus</a:t>
            </a:r>
          </a:p>
          <a:p>
            <a:pPr marL="285750" indent="-285750">
              <a:spcBef>
                <a:spcPts val="600"/>
              </a:spcBef>
              <a:buFont typeface="Wingdings" panose="05000000000000000000" pitchFamily="2" charset="2"/>
              <a:buChar char="ü"/>
            </a:pPr>
            <a:r>
              <a:rPr lang="fr-FR" sz="1200" dirty="0">
                <a:solidFill>
                  <a:schemeClr val="bg1"/>
                </a:solidFill>
              </a:rPr>
              <a:t>La communication dans les états financiers des effets financiers futurs attendus </a:t>
            </a:r>
          </a:p>
        </p:txBody>
      </p:sp>
    </p:spTree>
    <p:extLst>
      <p:ext uri="{BB962C8B-B14F-4D97-AF65-F5344CB8AC3E}">
        <p14:creationId xmlns:p14="http://schemas.microsoft.com/office/powerpoint/2010/main" val="1854435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49A04-D549-0432-722D-8FFD2FF2F3D3}"/>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C69A1620-250A-A428-FBD2-4E97424E3FCC}"/>
              </a:ext>
            </a:extLst>
          </p:cNvPr>
          <p:cNvSpPr txBox="1"/>
          <p:nvPr/>
        </p:nvSpPr>
        <p:spPr>
          <a:xfrm>
            <a:off x="494982" y="564187"/>
            <a:ext cx="5493657" cy="461665"/>
          </a:xfrm>
          <a:prstGeom prst="rect">
            <a:avLst/>
          </a:prstGeom>
          <a:noFill/>
        </p:spPr>
        <p:txBody>
          <a:bodyPr wrap="square" rtlCol="0">
            <a:spAutoFit/>
          </a:bodyPr>
          <a:lstStyle/>
          <a:p>
            <a:r>
              <a:rPr lang="fr-FR" sz="2400" b="1"/>
              <a:t>Gouvernance </a:t>
            </a:r>
          </a:p>
        </p:txBody>
      </p:sp>
      <p:sp>
        <p:nvSpPr>
          <p:cNvPr id="3" name="ZoneTexte 2">
            <a:extLst>
              <a:ext uri="{FF2B5EF4-FFF2-40B4-BE49-F238E27FC236}">
                <a16:creationId xmlns:a16="http://schemas.microsoft.com/office/drawing/2014/main" id="{8488989A-0065-E8D9-9AEF-481187E27C7B}"/>
              </a:ext>
            </a:extLst>
          </p:cNvPr>
          <p:cNvSpPr txBox="1"/>
          <p:nvPr/>
        </p:nvSpPr>
        <p:spPr>
          <a:xfrm>
            <a:off x="494982" y="1025852"/>
            <a:ext cx="6217318" cy="369332"/>
          </a:xfrm>
          <a:prstGeom prst="rect">
            <a:avLst/>
          </a:prstGeom>
          <a:noFill/>
        </p:spPr>
        <p:txBody>
          <a:bodyPr wrap="square">
            <a:spAutoFit/>
          </a:bodyPr>
          <a:lstStyle/>
          <a:p>
            <a:r>
              <a:rPr lang="fr-FR" b="1" spc="150">
                <a:solidFill>
                  <a:srgbClr val="156082"/>
                </a:solidFill>
                <a:latin typeface="Aptos Display" panose="020B0004020202020204" pitchFamily="34" charset="0"/>
                <a:ea typeface="Aptos" panose="020B0004020202020204" pitchFamily="34" charset="0"/>
                <a:cs typeface="Arial" panose="020B0604020202020204" pitchFamily="34" charset="0"/>
              </a:rPr>
              <a:t>Plan</a:t>
            </a:r>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s d’incitations financières</a:t>
            </a:r>
          </a:p>
        </p:txBody>
      </p:sp>
      <p:sp>
        <p:nvSpPr>
          <p:cNvPr id="4" name="Rectangle 3">
            <a:extLst>
              <a:ext uri="{FF2B5EF4-FFF2-40B4-BE49-F238E27FC236}">
                <a16:creationId xmlns:a16="http://schemas.microsoft.com/office/drawing/2014/main" id="{497882AF-4EC7-646F-D6E3-1699D29B8F4A}"/>
              </a:ext>
            </a:extLst>
          </p:cNvPr>
          <p:cNvSpPr/>
          <p:nvPr/>
        </p:nvSpPr>
        <p:spPr>
          <a:xfrm>
            <a:off x="7596620" y="0"/>
            <a:ext cx="464050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buNone/>
            </a:pPr>
            <a:endParaRPr lang="fr-FR" sz="1400">
              <a:latin typeface="Aptos" panose="020B0004020202020204" pitchFamily="34" charset="0"/>
              <a:ea typeface="Aptos" panose="020B0004020202020204" pitchFamily="34" charset="0"/>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7E38356D-8A87-B52F-6A89-6F58A511ACE8}"/>
              </a:ext>
            </a:extLst>
          </p:cNvPr>
          <p:cNvSpPr>
            <a:spLocks noGrp="1"/>
          </p:cNvSpPr>
          <p:nvPr>
            <p:ph type="sldNum" sz="quarter" idx="12"/>
          </p:nvPr>
        </p:nvSpPr>
        <p:spPr/>
        <p:txBody>
          <a:bodyPr/>
          <a:lstStyle/>
          <a:p>
            <a:fld id="{2E12CFF1-E198-4524-86B2-F442B98BF2E1}" type="slidenum">
              <a:rPr lang="fr-FR" smtClean="0"/>
              <a:t>27</a:t>
            </a:fld>
            <a:endParaRPr lang="fr-FR"/>
          </a:p>
        </p:txBody>
      </p:sp>
      <p:graphicFrame>
        <p:nvGraphicFramePr>
          <p:cNvPr id="13" name="Graphique 12">
            <a:extLst>
              <a:ext uri="{FF2B5EF4-FFF2-40B4-BE49-F238E27FC236}">
                <a16:creationId xmlns:a16="http://schemas.microsoft.com/office/drawing/2014/main" id="{B6F30482-C27D-BD23-4BE7-198B31837CE3}"/>
              </a:ext>
            </a:extLst>
          </p:cNvPr>
          <p:cNvGraphicFramePr/>
          <p:nvPr>
            <p:extLst>
              <p:ext uri="{D42A27DB-BD31-4B8C-83A1-F6EECF244321}">
                <p14:modId xmlns:p14="http://schemas.microsoft.com/office/powerpoint/2010/main" val="359491073"/>
              </p:ext>
            </p:extLst>
          </p:nvPr>
        </p:nvGraphicFramePr>
        <p:xfrm>
          <a:off x="1462136" y="2595661"/>
          <a:ext cx="4215563" cy="1903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903DCFFE-4592-330C-D94F-C75ADD14B63B}"/>
              </a:ext>
            </a:extLst>
          </p:cNvPr>
          <p:cNvSpPr/>
          <p:nvPr/>
        </p:nvSpPr>
        <p:spPr>
          <a:xfrm>
            <a:off x="1462136" y="1787496"/>
            <a:ext cx="4215563" cy="560119"/>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dirty="0"/>
              <a:t>Les critères de durabilité influencent-ils les rémunérations variables des dirigeants ?</a:t>
            </a:r>
          </a:p>
        </p:txBody>
      </p:sp>
      <p:sp>
        <p:nvSpPr>
          <p:cNvPr id="19" name="Rectangle 5">
            <a:extLst>
              <a:ext uri="{FF2B5EF4-FFF2-40B4-BE49-F238E27FC236}">
                <a16:creationId xmlns:a16="http://schemas.microsoft.com/office/drawing/2014/main" id="{B1DB056B-EFF9-9EE7-A7BE-13CE31576CF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6">
            <a:extLst>
              <a:ext uri="{FF2B5EF4-FFF2-40B4-BE49-F238E27FC236}">
                <a16:creationId xmlns:a16="http://schemas.microsoft.com/office/drawing/2014/main" id="{4D9EE528-443A-9753-3D5B-4E2C76010231}"/>
              </a:ext>
            </a:extLst>
          </p:cNvPr>
          <p:cNvSpPr>
            <a:spLocks noChangeArrowheads="1"/>
          </p:cNvSpPr>
          <p:nvPr/>
        </p:nvSpPr>
        <p:spPr bwMode="auto">
          <a:xfrm>
            <a:off x="835427" y="4693375"/>
            <a:ext cx="621731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bmk="_Toc206683915">
                <a:ln>
                  <a:noFill/>
                </a:ln>
                <a:solidFill>
                  <a:schemeClr val="tx1"/>
                </a:solidFill>
                <a:effectLst/>
                <a:ea typeface="Aptos" panose="020B0004020202020204" pitchFamily="34" charset="0"/>
                <a:cs typeface="Arial" panose="020B0604020202020204" pitchFamily="34" charset="0"/>
              </a:rPr>
              <a:t>98% des entreprises étudiées déclarent avoir mis en place des mécanismes d’indexation des rémunérations sur des critères de durabilité.</a:t>
            </a:r>
            <a:r>
              <a:rPr lang="fr-FR" altLang="fr-FR" sz="1400" dirty="0" bmk="_Toc206683915"/>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300" b="0" i="0" u="none" strike="noStrike" cap="none" normalizeH="0" baseline="0" dirty="0" bmk="_Toc206683915">
              <a:ln>
                <a:noFill/>
              </a:ln>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Dans 90% des cas, ils portent à la fois sur des enjeux environnementaux et sociaux.</a:t>
            </a:r>
            <a:endParaRPr lang="fr-FR" altLang="fr-FR" sz="1300" dirty="0">
              <a:latin typeface="Arial" panose="020B0604020202020204" pitchFamily="34" charset="0"/>
              <a:ea typeface="Aptos" panose="020B00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rPr>
              <a:t>Compte tenu de la présence généralisée de ces mécanismes, il ne nous a pas semblé opportun d’en étudier les impacts sur la connectivité.</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200" dirty="0">
              <a:latin typeface="Aptos" panose="020B0004020202020204" pitchFamily="34" charset="0"/>
              <a:ea typeface="Aptos" panose="020B0004020202020204" pitchFamily="34" charset="0"/>
              <a:cs typeface="Arial" panose="020B0604020202020204" pitchFamily="34" charset="0"/>
            </a:endParaRPr>
          </a:p>
          <a:p>
            <a:pPr lvl="0" algn="just" eaLnBrk="0" fontAlgn="base" hangingPunct="0">
              <a:spcBef>
                <a:spcPct val="0"/>
              </a:spcBef>
              <a:spcAft>
                <a:spcPct val="0"/>
              </a:spcAft>
            </a:pPr>
            <a:endParaRPr kumimoji="0" lang="fr-FR" altLang="fr-FR" sz="12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Arial" panose="020B0604020202020204" pitchFamily="34" charset="0"/>
            </a:endParaRPr>
          </a:p>
        </p:txBody>
      </p:sp>
      <p:sp>
        <p:nvSpPr>
          <p:cNvPr id="23" name="Rectangle 8">
            <a:extLst>
              <a:ext uri="{FF2B5EF4-FFF2-40B4-BE49-F238E27FC236}">
                <a16:creationId xmlns:a16="http://schemas.microsoft.com/office/drawing/2014/main" id="{1DCC5848-1A86-55CE-8BA2-27ADB38A1CA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5" name="Image 4">
            <a:extLst>
              <a:ext uri="{FF2B5EF4-FFF2-40B4-BE49-F238E27FC236}">
                <a16:creationId xmlns:a16="http://schemas.microsoft.com/office/drawing/2014/main" id="{7AAD1327-AFFD-5C59-78CA-0E31B5D769AB}"/>
              </a:ext>
            </a:extLst>
          </p:cNvPr>
          <p:cNvPicPr>
            <a:picLocks noChangeAspect="1"/>
          </p:cNvPicPr>
          <p:nvPr/>
        </p:nvPicPr>
        <p:blipFill>
          <a:blip r:embed="rId4"/>
          <a:stretch>
            <a:fillRect/>
          </a:stretch>
        </p:blipFill>
        <p:spPr>
          <a:xfrm>
            <a:off x="7596620" y="0"/>
            <a:ext cx="4286250" cy="6858000"/>
          </a:xfrm>
          <a:prstGeom prst="rect">
            <a:avLst/>
          </a:prstGeom>
        </p:spPr>
      </p:pic>
    </p:spTree>
    <p:extLst>
      <p:ext uri="{BB962C8B-B14F-4D97-AF65-F5344CB8AC3E}">
        <p14:creationId xmlns:p14="http://schemas.microsoft.com/office/powerpoint/2010/main" val="3845817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A823E-4890-13A9-4A5B-2B25257175A5}"/>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BB4282C5-0667-E1DE-AE91-071F517C8755}"/>
              </a:ext>
            </a:extLst>
          </p:cNvPr>
          <p:cNvSpPr txBox="1"/>
          <p:nvPr/>
        </p:nvSpPr>
        <p:spPr>
          <a:xfrm>
            <a:off x="500743" y="631371"/>
            <a:ext cx="5493657" cy="461665"/>
          </a:xfrm>
          <a:prstGeom prst="rect">
            <a:avLst/>
          </a:prstGeom>
          <a:noFill/>
        </p:spPr>
        <p:txBody>
          <a:bodyPr wrap="square" rtlCol="0">
            <a:spAutoFit/>
          </a:bodyPr>
          <a:lstStyle/>
          <a:p>
            <a:r>
              <a:rPr lang="fr-FR" sz="2400" b="1"/>
              <a:t>Conclusion</a:t>
            </a:r>
          </a:p>
        </p:txBody>
      </p:sp>
      <p:sp>
        <p:nvSpPr>
          <p:cNvPr id="8" name="ZoneTexte 7">
            <a:extLst>
              <a:ext uri="{FF2B5EF4-FFF2-40B4-BE49-F238E27FC236}">
                <a16:creationId xmlns:a16="http://schemas.microsoft.com/office/drawing/2014/main" id="{8BC40ACA-6651-091F-7892-EBC2105E813E}"/>
              </a:ext>
            </a:extLst>
          </p:cNvPr>
          <p:cNvSpPr txBox="1"/>
          <p:nvPr/>
        </p:nvSpPr>
        <p:spPr>
          <a:xfrm>
            <a:off x="500740" y="1286093"/>
            <a:ext cx="5400000" cy="5093702"/>
          </a:xfrm>
          <a:prstGeom prst="rect">
            <a:avLst/>
          </a:prstGeom>
          <a:noFill/>
        </p:spPr>
        <p:txBody>
          <a:bodyPr wrap="square" rtlCol="0">
            <a:spAutoFit/>
          </a:bodyPr>
          <a:lstStyle/>
          <a:p>
            <a:pPr algn="just"/>
            <a:r>
              <a:rPr lang="fr-FR" sz="1300" dirty="0"/>
              <a:t>Sans grande surprise, il est difficile de conclure sur la connectivité entre rapports de durabilité et rapports financiers, à l’issue de ce premier exercice d’application des normes ESRS.</a:t>
            </a:r>
          </a:p>
          <a:p>
            <a:pPr algn="just"/>
            <a:endParaRPr lang="fr-FR" sz="1300" dirty="0"/>
          </a:p>
          <a:p>
            <a:pPr algn="just"/>
            <a:r>
              <a:rPr lang="fr-FR" sz="1300" dirty="0"/>
              <a:t>Il est intéressant de noter que </a:t>
            </a:r>
            <a:r>
              <a:rPr lang="fr-FR" sz="1300" b="1" dirty="0"/>
              <a:t>l’enjeu climatique</a:t>
            </a:r>
            <a:r>
              <a:rPr lang="fr-FR" sz="1300" dirty="0"/>
              <a:t>, qui ressort très nettement comme le plus matériel et qui fait l’objet de manière systématique dans les rapports de durabilité, de Politiques et Plans d’actions ainsi que, souvent, de mention de lignes de financement dédiées (ou indexées) et de CAPEX significatifs, est également </a:t>
            </a:r>
            <a:r>
              <a:rPr lang="fr-FR" sz="1300" b="1" dirty="0"/>
              <a:t>celui qui est le plus souvent traité de manière approfondie dans les états financiers</a:t>
            </a:r>
            <a:r>
              <a:rPr lang="fr-FR" sz="1300" dirty="0"/>
              <a:t>. On note également que 80% des entreprises du panel déclarent avoir un plan de transition (généralement aligné avec les accords de Paris et validé par une initiative scientifique).</a:t>
            </a:r>
          </a:p>
          <a:p>
            <a:pPr algn="just"/>
            <a:endParaRPr lang="fr-FR" sz="1300" dirty="0"/>
          </a:p>
          <a:p>
            <a:pPr algn="just"/>
            <a:r>
              <a:rPr lang="fr-FR" sz="1300" dirty="0"/>
              <a:t>De très nombreux groupes consacrent une </a:t>
            </a:r>
            <a:r>
              <a:rPr lang="fr-FR" sz="1300" b="1" dirty="0"/>
              <a:t>note dédiée au Climat </a:t>
            </a:r>
            <a:r>
              <a:rPr lang="fr-FR" sz="1300" dirty="0"/>
              <a:t>dans leurs états financiers (</a:t>
            </a:r>
            <a:r>
              <a:rPr lang="fr-FR" sz="1300" b="1" dirty="0"/>
              <a:t>74% des entreprises du panel</a:t>
            </a:r>
            <a:r>
              <a:rPr lang="fr-FR" sz="1300" dirty="0"/>
              <a:t>), y compris celles ne présentant pas de plan de transition (les 2/3 des entreprises n’ayant pas de plan de transition présentent néanmoins une note dédiée au climat). Cette note rappelle les engagements des entreprises, leurs politiques et les hypothèses sous-jacentes retenues dans la construction des données comptables. Il s’agit le plus souvent de faire un lien avec les tests de dépréciation d’actifs dans lesquels le risque de transition est très souvent évoqué, même si dans les faits aucune dépréciation n’a été reconnue en 2024 à ce titre.</a:t>
            </a:r>
          </a:p>
          <a:p>
            <a:pPr algn="just"/>
            <a:endParaRPr lang="fr-FR" sz="1300" dirty="0"/>
          </a:p>
        </p:txBody>
      </p:sp>
      <p:sp>
        <p:nvSpPr>
          <p:cNvPr id="21" name="Triangle isocèle 20">
            <a:extLst>
              <a:ext uri="{FF2B5EF4-FFF2-40B4-BE49-F238E27FC236}">
                <a16:creationId xmlns:a16="http://schemas.microsoft.com/office/drawing/2014/main" id="{E207FB40-B4B1-A5EA-7AF2-A194296264CA}"/>
              </a:ext>
            </a:extLst>
          </p:cNvPr>
          <p:cNvSpPr/>
          <p:nvPr/>
        </p:nvSpPr>
        <p:spPr>
          <a:xfrm rot="14249863">
            <a:off x="10784160" y="-296769"/>
            <a:ext cx="1693828" cy="1538645"/>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1E70648B-E18C-DC29-F87E-CD20840D5E16}"/>
              </a:ext>
            </a:extLst>
          </p:cNvPr>
          <p:cNvSpPr>
            <a:spLocks noGrp="1"/>
          </p:cNvSpPr>
          <p:nvPr>
            <p:ph type="sldNum" sz="quarter" idx="12"/>
          </p:nvPr>
        </p:nvSpPr>
        <p:spPr/>
        <p:txBody>
          <a:bodyPr/>
          <a:lstStyle/>
          <a:p>
            <a:fld id="{2E12CFF1-E198-4524-86B2-F442B98BF2E1}" type="slidenum">
              <a:rPr lang="fr-FR" smtClean="0"/>
              <a:t>28</a:t>
            </a:fld>
            <a:endParaRPr lang="fr-FR"/>
          </a:p>
        </p:txBody>
      </p:sp>
      <p:sp>
        <p:nvSpPr>
          <p:cNvPr id="5" name="ZoneTexte 4">
            <a:extLst>
              <a:ext uri="{FF2B5EF4-FFF2-40B4-BE49-F238E27FC236}">
                <a16:creationId xmlns:a16="http://schemas.microsoft.com/office/drawing/2014/main" id="{F0EE86B1-E34B-153D-BE3F-88EEDB1ED75F}"/>
              </a:ext>
            </a:extLst>
          </p:cNvPr>
          <p:cNvSpPr txBox="1"/>
          <p:nvPr/>
        </p:nvSpPr>
        <p:spPr>
          <a:xfrm>
            <a:off x="6291262" y="950796"/>
            <a:ext cx="5474018" cy="5693866"/>
          </a:xfrm>
          <a:prstGeom prst="rect">
            <a:avLst/>
          </a:prstGeom>
          <a:noFill/>
        </p:spPr>
        <p:txBody>
          <a:bodyPr wrap="square" rtlCol="0">
            <a:spAutoFit/>
          </a:bodyPr>
          <a:lstStyle>
            <a:defPPr>
              <a:defRPr lang="fr-FR"/>
            </a:defPPr>
            <a:lvl1pPr algn="just">
              <a:defRPr sz="1300"/>
            </a:lvl1pPr>
          </a:lstStyle>
          <a:p>
            <a:r>
              <a:rPr lang="fr-FR" dirty="0"/>
              <a:t>Les effets financiers attendus sont peu mentionnés dans les rapports de durabilité (19% des entreprises), les entreprises ayant très généralement utilisé l’exemption prévue par la disposition E1-9, et presque jamais dans les états financiers, à l’exception de mentions générales dans la note Climat. Les quelques informations fournies concernent </a:t>
            </a:r>
            <a:r>
              <a:rPr lang="fr-FR" b="1" dirty="0"/>
              <a:t>surtout la valeur des actifs exposés à des risques de transition pour les énergéticiens</a:t>
            </a:r>
            <a:r>
              <a:rPr lang="fr-FR" dirty="0"/>
              <a:t>, et à des risques physiques pour les autres entreprises.</a:t>
            </a:r>
          </a:p>
          <a:p>
            <a:endParaRPr lang="fr-FR" dirty="0"/>
          </a:p>
          <a:p>
            <a:r>
              <a:rPr lang="fr-FR" dirty="0"/>
              <a:t>Le risque physique, matériel pour 95% des entreprises du panel et souvent évoqué dans les effets financiers attendus, n’est pas traité spécifiquement dans les états financiers (bien que 58% des entreprises le classe dans les enjeux matériels à court ou moyen terme)… ce qui peut aussi être justifié par les politiques mises en place pour réduire ce risque mais le lien n’apparaît pas.</a:t>
            </a:r>
          </a:p>
          <a:p>
            <a:endParaRPr lang="fr-FR" dirty="0"/>
          </a:p>
          <a:p>
            <a:r>
              <a:rPr lang="fr-FR" dirty="0"/>
              <a:t>Concernant les effets financiers de la période, </a:t>
            </a:r>
            <a:r>
              <a:rPr lang="fr-FR" b="1" dirty="0"/>
              <a:t>19%</a:t>
            </a:r>
            <a:r>
              <a:rPr lang="fr-FR" dirty="0"/>
              <a:t> des entreprises communiquent sur des impacts comptables, essentiellement sur les enjeux climatiques, mais aussi dans quelques cas sur la pollution et la conduite des affaires, avec un vrai début de connectivité entre les rapports (mention des coûts et des provisions). Pour autant, hormis l’enjeu climatique</a:t>
            </a:r>
            <a:r>
              <a:rPr lang="fr-FR" b="1" dirty="0"/>
              <a:t>, aucune note n’est dédiée aux enjeux environnementaux, sociaux et de gouvernance</a:t>
            </a:r>
            <a:r>
              <a:rPr lang="fr-FR" dirty="0"/>
              <a:t> dans les états financiers. </a:t>
            </a:r>
          </a:p>
          <a:p>
            <a:endParaRPr lang="fr-FR" dirty="0"/>
          </a:p>
          <a:p>
            <a:r>
              <a:rPr lang="fr-FR" dirty="0"/>
              <a:t>Enfin, référence est souvent faite aux </a:t>
            </a:r>
            <a:r>
              <a:rPr lang="fr-FR" b="1" dirty="0"/>
              <a:t>mesures salariales incitatives </a:t>
            </a:r>
            <a:r>
              <a:rPr lang="fr-FR" dirty="0"/>
              <a:t>indexées sur les enjeux climatiques ou encore à la prise en compte d’un prix interne du carbone dans les process de décision et d’investissement, sur lesquels une connectivité plus significative pourrait être attendue dans les prochains rapports.</a:t>
            </a:r>
          </a:p>
        </p:txBody>
      </p:sp>
    </p:spTree>
    <p:extLst>
      <p:ext uri="{BB962C8B-B14F-4D97-AF65-F5344CB8AC3E}">
        <p14:creationId xmlns:p14="http://schemas.microsoft.com/office/powerpoint/2010/main" val="1735850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9">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1" name="Rectangle 30">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Image 19">
            <a:extLst>
              <a:ext uri="{FF2B5EF4-FFF2-40B4-BE49-F238E27FC236}">
                <a16:creationId xmlns:a16="http://schemas.microsoft.com/office/drawing/2014/main" id="{D198BB53-BD28-B0B2-9FB9-A850A456F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4432235"/>
            <a:ext cx="4389120" cy="866851"/>
          </a:xfrm>
          <a:prstGeom prst="rect">
            <a:avLst/>
          </a:prstGeom>
        </p:spPr>
      </p:pic>
      <p:sp>
        <p:nvSpPr>
          <p:cNvPr id="23" name="Espace réservé du texte 22">
            <a:extLst>
              <a:ext uri="{FF2B5EF4-FFF2-40B4-BE49-F238E27FC236}">
                <a16:creationId xmlns:a16="http://schemas.microsoft.com/office/drawing/2014/main" id="{6F32DC76-C7F2-FD06-446C-9B0C83113217}"/>
              </a:ext>
            </a:extLst>
          </p:cNvPr>
          <p:cNvSpPr>
            <a:spLocks noGrp="1"/>
          </p:cNvSpPr>
          <p:nvPr>
            <p:ph type="body" sz="half" idx="2"/>
          </p:nvPr>
        </p:nvSpPr>
        <p:spPr>
          <a:xfrm>
            <a:off x="5792982" y="1883433"/>
            <a:ext cx="5408813" cy="4027961"/>
          </a:xfrm>
        </p:spPr>
        <p:txBody>
          <a:bodyPr vert="horz" lIns="91440" tIns="45720" rIns="91440" bIns="45720" rtlCol="0" anchor="ctr">
            <a:normAutofit/>
          </a:bodyPr>
          <a:lstStyle/>
          <a:p>
            <a:pPr marL="171450" indent="-171450" algn="just">
              <a:buFont typeface="Wingdings" panose="020B0604020202020204" pitchFamily="34" charset="0"/>
              <a:buChar char="q"/>
            </a:pPr>
            <a:r>
              <a:rPr lang="fr-FR" sz="1400" b="1" dirty="0"/>
              <a:t>IMA France </a:t>
            </a:r>
            <a:r>
              <a:rPr lang="fr-FR" sz="1400" dirty="0"/>
              <a:t>se veut au service des professionnels de l’information financière et de durabilité pour leur permettre d’actualiser et de développer leurs expertises et leurs pratiques.</a:t>
            </a:r>
          </a:p>
          <a:p>
            <a:pPr lvl="1" algn="just"/>
            <a:r>
              <a:rPr lang="fr-FR" sz="1200" dirty="0"/>
              <a:t>Plus de 20 conférences au cœur de l’actualité sont organisées chaque année et animées par les meilleurs experts, sous forme principalement de visioconférence : décryptage des derniers projets de normes comptables ou de durabilité, retours d’expériences d’entreprises et de professionnels comptables, compréhension et maîtrise de la régulation financière, ou encore implications des nouvelles lois de finances …</a:t>
            </a:r>
          </a:p>
          <a:p>
            <a:pPr marL="57150" indent="-285750" algn="just">
              <a:buFont typeface="Wingdings" panose="05000000000000000000" pitchFamily="2" charset="2"/>
              <a:buChar char="q"/>
            </a:pPr>
            <a:endParaRPr lang="fr-FR" sz="1400" noProof="0" dirty="0"/>
          </a:p>
          <a:p>
            <a:pPr marL="57150" indent="-285750" algn="just">
              <a:buFont typeface="Wingdings" panose="05000000000000000000" pitchFamily="2" charset="2"/>
              <a:buChar char="q"/>
            </a:pPr>
            <a:r>
              <a:rPr lang="fr-FR" sz="1400" noProof="0" dirty="0"/>
              <a:t>Après plus de 20 années d’existence, </a:t>
            </a:r>
            <a:r>
              <a:rPr lang="fr-FR" sz="1400" b="1" noProof="0" dirty="0"/>
              <a:t>ACTEO</a:t>
            </a:r>
            <a:r>
              <a:rPr lang="fr-FR" sz="1400" noProof="0" dirty="0"/>
              <a:t> rassemble aujourd’hui plus de 60 entreprises françaises, formant un réseau inédit d’échanges et de concertations autour des principes comptables internationaux et de la communication financière et extra-financière.</a:t>
            </a:r>
            <a:endParaRPr lang="fr-FR" sz="1400" dirty="0"/>
          </a:p>
        </p:txBody>
      </p:sp>
      <p:sp>
        <p:nvSpPr>
          <p:cNvPr id="3" name="ZoneTexte 2">
            <a:extLst>
              <a:ext uri="{FF2B5EF4-FFF2-40B4-BE49-F238E27FC236}">
                <a16:creationId xmlns:a16="http://schemas.microsoft.com/office/drawing/2014/main" id="{298BF216-1BE2-3620-3AC0-8CC3D6B5B2EE}"/>
              </a:ext>
            </a:extLst>
          </p:cNvPr>
          <p:cNvSpPr txBox="1"/>
          <p:nvPr/>
        </p:nvSpPr>
        <p:spPr>
          <a:xfrm>
            <a:off x="5792661" y="1301319"/>
            <a:ext cx="5267711" cy="646331"/>
          </a:xfrm>
          <a:prstGeom prst="rect">
            <a:avLst/>
          </a:prstGeom>
          <a:noFill/>
        </p:spPr>
        <p:txBody>
          <a:bodyPr wrap="square">
            <a:spAutoFit/>
          </a:bodyPr>
          <a:lstStyle/>
          <a:p>
            <a:pPr algn="just"/>
            <a:r>
              <a:rPr lang="fr-FR" b="1" noProof="0" dirty="0"/>
              <a:t>Cette enquête a été coordonnée par IMA France &amp; Acteo</a:t>
            </a:r>
          </a:p>
        </p:txBody>
      </p:sp>
      <p:pic>
        <p:nvPicPr>
          <p:cNvPr id="4" name="Image 3">
            <a:extLst>
              <a:ext uri="{FF2B5EF4-FFF2-40B4-BE49-F238E27FC236}">
                <a16:creationId xmlns:a16="http://schemas.microsoft.com/office/drawing/2014/main" id="{32BD04FD-A773-58B6-EAE1-1BC84005E1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8695" y="1370907"/>
            <a:ext cx="3680530" cy="2208318"/>
          </a:xfrm>
          <a:prstGeom prst="rect">
            <a:avLst/>
          </a:prstGeom>
        </p:spPr>
      </p:pic>
    </p:spTree>
    <p:extLst>
      <p:ext uri="{BB962C8B-B14F-4D97-AF65-F5344CB8AC3E}">
        <p14:creationId xmlns:p14="http://schemas.microsoft.com/office/powerpoint/2010/main" val="2324818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CD8F4EB-6D2F-5D80-5B1B-26D6BB2238C0}"/>
              </a:ext>
            </a:extLst>
          </p:cNvPr>
          <p:cNvSpPr txBox="1"/>
          <p:nvPr/>
        </p:nvSpPr>
        <p:spPr>
          <a:xfrm>
            <a:off x="500743" y="631371"/>
            <a:ext cx="5493657" cy="461665"/>
          </a:xfrm>
          <a:prstGeom prst="rect">
            <a:avLst/>
          </a:prstGeom>
          <a:noFill/>
        </p:spPr>
        <p:txBody>
          <a:bodyPr wrap="square" rtlCol="0">
            <a:spAutoFit/>
          </a:bodyPr>
          <a:lstStyle/>
          <a:p>
            <a:r>
              <a:rPr lang="fr-FR" sz="2400" b="1"/>
              <a:t>Introduction </a:t>
            </a:r>
          </a:p>
        </p:txBody>
      </p:sp>
      <p:sp>
        <p:nvSpPr>
          <p:cNvPr id="8" name="ZoneTexte 7">
            <a:extLst>
              <a:ext uri="{FF2B5EF4-FFF2-40B4-BE49-F238E27FC236}">
                <a16:creationId xmlns:a16="http://schemas.microsoft.com/office/drawing/2014/main" id="{8712A37D-7498-74E6-A46E-72049CF47752}"/>
              </a:ext>
            </a:extLst>
          </p:cNvPr>
          <p:cNvSpPr txBox="1"/>
          <p:nvPr/>
        </p:nvSpPr>
        <p:spPr>
          <a:xfrm>
            <a:off x="657469" y="1418492"/>
            <a:ext cx="10673861" cy="3416320"/>
          </a:xfrm>
          <a:prstGeom prst="rect">
            <a:avLst/>
          </a:prstGeom>
          <a:noFill/>
        </p:spPr>
        <p:txBody>
          <a:bodyPr wrap="square" rtlCol="0">
            <a:spAutoFit/>
          </a:bodyPr>
          <a:lstStyle/>
          <a:p>
            <a:pPr algn="just"/>
            <a:r>
              <a:rPr lang="fr-FR" dirty="0"/>
              <a:t>La publication des premiers rapports de durabilité conformes aux ESRS </a:t>
            </a:r>
            <a:r>
              <a:rPr lang="fr-FR" baseline="30000" dirty="0">
                <a:solidFill>
                  <a:schemeClr val="accent2"/>
                </a:solidFill>
              </a:rPr>
              <a:t>(1) </a:t>
            </a:r>
            <a:r>
              <a:rPr lang="fr-FR" dirty="0"/>
              <a:t>, a déjà donné lieu à de nombreuses études et analyses. Nous avons pris le parti d’orienter nos travaux d’analyse sur la “connectivité” entre rapports de durabilité et rapports financiers, l’objectif de la réglementation étant, à terme, la publication d’une information intégrée sur la performance globale de l’entreprise, sa stratégie et sa capacité à créer de la valeur.</a:t>
            </a:r>
          </a:p>
          <a:p>
            <a:pPr algn="just"/>
            <a:endParaRPr lang="fr-FR" dirty="0"/>
          </a:p>
          <a:p>
            <a:pPr algn="just"/>
            <a:r>
              <a:rPr lang="fr-FR" dirty="0"/>
              <a:t>Notre lecture croisée des rapports de durabilité et des rapports financiers de 62 </a:t>
            </a:r>
            <a:r>
              <a:rPr lang="fr-FR" baseline="30000" dirty="0">
                <a:solidFill>
                  <a:schemeClr val="accent2"/>
                </a:solidFill>
              </a:rPr>
              <a:t>(2) </a:t>
            </a:r>
            <a:r>
              <a:rPr lang="fr-FR" dirty="0"/>
              <a:t>entreprises européennes  a permis d’identifier les points de concordance et de cohérence et mis en évidence des éléments pour lesquels la connectivité pourrait être améliorée. Si les résultats de cette enquête reposent dans la très grande majorité des cas sur des éléments chiffrés et observables, certaines conclusions relèvent aussi d’une appréciation subjective que nous nous sommes autorisés après lecture approfondie des rapports.</a:t>
            </a:r>
          </a:p>
          <a:p>
            <a:endParaRPr lang="fr-FR" dirty="0"/>
          </a:p>
        </p:txBody>
      </p:sp>
      <p:sp>
        <p:nvSpPr>
          <p:cNvPr id="20" name="ZoneTexte 19">
            <a:extLst>
              <a:ext uri="{FF2B5EF4-FFF2-40B4-BE49-F238E27FC236}">
                <a16:creationId xmlns:a16="http://schemas.microsoft.com/office/drawing/2014/main" id="{7AD7E3F5-CC8A-CB6C-D44C-07655B54B563}"/>
              </a:ext>
            </a:extLst>
          </p:cNvPr>
          <p:cNvSpPr txBox="1"/>
          <p:nvPr/>
        </p:nvSpPr>
        <p:spPr>
          <a:xfrm>
            <a:off x="672742" y="5543768"/>
            <a:ext cx="10885853" cy="995144"/>
          </a:xfrm>
          <a:prstGeom prst="rect">
            <a:avLst/>
          </a:prstGeom>
          <a:noFill/>
        </p:spPr>
        <p:txBody>
          <a:bodyPr wrap="square">
            <a:spAutoFit/>
          </a:bodyPr>
          <a:lstStyle/>
          <a:p>
            <a:pPr>
              <a:buSzPct val="70000"/>
            </a:pPr>
            <a:r>
              <a:rPr lang="fr-FR" sz="1050" kern="0" baseline="30000">
                <a:solidFill>
                  <a:schemeClr val="accent2"/>
                </a:solidFill>
                <a:latin typeface="Aptos" panose="020B0004020202020204" pitchFamily="34" charset="0"/>
                <a:cs typeface="Arial" panose="020B0604020202020204" pitchFamily="34" charset="0"/>
              </a:rPr>
              <a:t>(1) </a:t>
            </a:r>
            <a:r>
              <a:rPr lang="fr-FR" sz="1050" kern="0">
                <a:effectLst/>
                <a:latin typeface="Aptos" panose="020B0004020202020204" pitchFamily="34" charset="0"/>
                <a:ea typeface="Aptos" panose="020B0004020202020204" pitchFamily="34" charset="0"/>
                <a:cs typeface="Arial" panose="020B0604020202020204" pitchFamily="34" charset="0"/>
              </a:rPr>
              <a:t>Les </a:t>
            </a:r>
            <a:r>
              <a:rPr lang="fr-FR" sz="1050" kern="0" err="1">
                <a:effectLst/>
                <a:latin typeface="Aptos" panose="020B0004020202020204" pitchFamily="34" charset="0"/>
                <a:ea typeface="Aptos" panose="020B0004020202020204" pitchFamily="34" charset="0"/>
                <a:cs typeface="Arial" panose="020B0604020202020204" pitchFamily="34" charset="0"/>
              </a:rPr>
              <a:t>European</a:t>
            </a:r>
            <a:r>
              <a:rPr lang="fr-FR" sz="1050" kern="0">
                <a:effectLst/>
                <a:latin typeface="Aptos" panose="020B0004020202020204" pitchFamily="34" charset="0"/>
                <a:ea typeface="Aptos" panose="020B0004020202020204" pitchFamily="34" charset="0"/>
                <a:cs typeface="Arial" panose="020B0604020202020204" pitchFamily="34" charset="0"/>
              </a:rPr>
              <a:t> </a:t>
            </a:r>
            <a:r>
              <a:rPr lang="fr-FR" sz="1050" kern="0" err="1">
                <a:effectLst/>
                <a:latin typeface="Aptos" panose="020B0004020202020204" pitchFamily="34" charset="0"/>
                <a:ea typeface="Aptos" panose="020B0004020202020204" pitchFamily="34" charset="0"/>
                <a:cs typeface="Arial" panose="020B0604020202020204" pitchFamily="34" charset="0"/>
              </a:rPr>
              <a:t>Sustainability</a:t>
            </a:r>
            <a:r>
              <a:rPr lang="fr-FR" sz="1050" kern="0">
                <a:effectLst/>
                <a:latin typeface="Aptos" panose="020B0004020202020204" pitchFamily="34" charset="0"/>
                <a:ea typeface="Aptos" panose="020B0004020202020204" pitchFamily="34" charset="0"/>
                <a:cs typeface="Arial" panose="020B0604020202020204" pitchFamily="34" charset="0"/>
              </a:rPr>
              <a:t> Reporting Standards (ESRS) font partie intégrante de la </a:t>
            </a:r>
            <a:r>
              <a:rPr lang="fr-FR" sz="1050" kern="0" err="1">
                <a:effectLst/>
                <a:latin typeface="Aptos" panose="020B0004020202020204" pitchFamily="34" charset="0"/>
                <a:ea typeface="Aptos" panose="020B0004020202020204" pitchFamily="34" charset="0"/>
                <a:cs typeface="Arial" panose="020B0604020202020204" pitchFamily="34" charset="0"/>
              </a:rPr>
              <a:t>Corporate</a:t>
            </a:r>
            <a:r>
              <a:rPr lang="fr-FR" sz="1050" kern="0">
                <a:effectLst/>
                <a:latin typeface="Aptos" panose="020B0004020202020204" pitchFamily="34" charset="0"/>
                <a:ea typeface="Aptos" panose="020B0004020202020204" pitchFamily="34" charset="0"/>
                <a:cs typeface="Arial" panose="020B0604020202020204" pitchFamily="34" charset="0"/>
              </a:rPr>
              <a:t> </a:t>
            </a:r>
            <a:r>
              <a:rPr lang="fr-FR" sz="1050" kern="0" err="1">
                <a:effectLst/>
                <a:latin typeface="Aptos" panose="020B0004020202020204" pitchFamily="34" charset="0"/>
                <a:ea typeface="Aptos" panose="020B0004020202020204" pitchFamily="34" charset="0"/>
                <a:cs typeface="Arial" panose="020B0604020202020204" pitchFamily="34" charset="0"/>
              </a:rPr>
              <a:t>Sustainability</a:t>
            </a:r>
            <a:r>
              <a:rPr lang="fr-FR" sz="1050" kern="0">
                <a:effectLst/>
                <a:latin typeface="Aptos" panose="020B0004020202020204" pitchFamily="34" charset="0"/>
                <a:ea typeface="Aptos" panose="020B0004020202020204" pitchFamily="34" charset="0"/>
                <a:cs typeface="Arial" panose="020B0604020202020204" pitchFamily="34" charset="0"/>
              </a:rPr>
              <a:t> Reporting Directive (CSRD), adoptée par l’Union Européenne pour renforcer la transparence des pratiques durables des entreprises et pour guider celles-ci vers une économie plus verte et inclusive</a:t>
            </a:r>
            <a:r>
              <a:rPr lang="fr-FR" sz="1100" kern="0">
                <a:effectLst/>
                <a:latin typeface="Aptos" panose="020B0004020202020204" pitchFamily="34" charset="0"/>
                <a:ea typeface="Aptos" panose="020B0004020202020204" pitchFamily="34" charset="0"/>
                <a:cs typeface="Arial" panose="020B0604020202020204" pitchFamily="34" charset="0"/>
              </a:rPr>
              <a:t>.</a:t>
            </a:r>
          </a:p>
          <a:p>
            <a:endParaRPr lang="fr-FR" sz="1050" kern="0">
              <a:latin typeface="Aptos" panose="020B0004020202020204" pitchFamily="34" charset="0"/>
              <a:cs typeface="Arial" panose="020B0604020202020204" pitchFamily="34" charset="0"/>
            </a:endParaRPr>
          </a:p>
          <a:p>
            <a:r>
              <a:rPr lang="fr-FR" sz="1050" kern="0" baseline="30000">
                <a:solidFill>
                  <a:schemeClr val="accent2"/>
                </a:solidFill>
                <a:latin typeface="Aptos" panose="020B0004020202020204" pitchFamily="34" charset="0"/>
                <a:cs typeface="Arial" panose="020B0604020202020204" pitchFamily="34" charset="0"/>
              </a:rPr>
              <a:t>(2) </a:t>
            </a:r>
            <a:r>
              <a:rPr lang="fr-FR" sz="1050" kern="0">
                <a:latin typeface="Aptos" panose="020B0004020202020204" pitchFamily="34" charset="0"/>
                <a:cs typeface="Arial" panose="020B0604020202020204" pitchFamily="34" charset="0"/>
              </a:rPr>
              <a:t>Notre panel intégrait 71 entreprises, parmi lesquelles 62 ont publié un rapport de durabilité selon les normes ESRS.</a:t>
            </a:r>
          </a:p>
          <a:p>
            <a:endParaRPr lang="fr-FR" sz="1600"/>
          </a:p>
        </p:txBody>
      </p:sp>
      <p:sp>
        <p:nvSpPr>
          <p:cNvPr id="21" name="Triangle isocèle 20">
            <a:extLst>
              <a:ext uri="{FF2B5EF4-FFF2-40B4-BE49-F238E27FC236}">
                <a16:creationId xmlns:a16="http://schemas.microsoft.com/office/drawing/2014/main" id="{5B2EEDBA-5689-18BD-F5D1-CC0CBCD5BB49}"/>
              </a:ext>
            </a:extLst>
          </p:cNvPr>
          <p:cNvSpPr/>
          <p:nvPr/>
        </p:nvSpPr>
        <p:spPr>
          <a:xfrm rot="14249863">
            <a:off x="10784160" y="-296769"/>
            <a:ext cx="1693828" cy="1538645"/>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FF4695E0-C7E7-DF66-B868-EC00F1B80272}"/>
              </a:ext>
            </a:extLst>
          </p:cNvPr>
          <p:cNvSpPr>
            <a:spLocks noGrp="1"/>
          </p:cNvSpPr>
          <p:nvPr>
            <p:ph type="sldNum" sz="quarter" idx="12"/>
          </p:nvPr>
        </p:nvSpPr>
        <p:spPr/>
        <p:txBody>
          <a:bodyPr/>
          <a:lstStyle/>
          <a:p>
            <a:fld id="{2E12CFF1-E198-4524-86B2-F442B98BF2E1}" type="slidenum">
              <a:rPr lang="fr-FR" smtClean="0"/>
              <a:t>3</a:t>
            </a:fld>
            <a:endParaRPr lang="fr-FR"/>
          </a:p>
        </p:txBody>
      </p:sp>
    </p:spTree>
    <p:extLst>
      <p:ext uri="{BB962C8B-B14F-4D97-AF65-F5344CB8AC3E}">
        <p14:creationId xmlns:p14="http://schemas.microsoft.com/office/powerpoint/2010/main" val="3842339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429883-A225-5DEE-E91F-FDD5B441FA98}"/>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D683B55-93E3-A975-4235-596687533785}"/>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Contributions</a:t>
            </a:r>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texte 3">
            <a:extLst>
              <a:ext uri="{FF2B5EF4-FFF2-40B4-BE49-F238E27FC236}">
                <a16:creationId xmlns:a16="http://schemas.microsoft.com/office/drawing/2014/main" id="{918A0523-E545-7F6F-4869-DA52302E4D26}"/>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noProof="0" dirty="0"/>
              <a:t>Cette </a:t>
            </a:r>
            <a:r>
              <a:rPr lang="fr-FR" sz="2000" noProof="0" dirty="0"/>
              <a:t>enquête a été réalisée par </a:t>
            </a:r>
            <a:r>
              <a:rPr lang="en-US" sz="2000" noProof="0" dirty="0"/>
              <a:t>: </a:t>
            </a:r>
          </a:p>
          <a:p>
            <a:pPr marL="342900" indent="-228600">
              <a:buFont typeface="Arial" panose="020B0604020202020204" pitchFamily="34" charset="0"/>
              <a:buChar char="•"/>
            </a:pPr>
            <a:r>
              <a:rPr lang="en-US" sz="2000" dirty="0"/>
              <a:t>Julie Domingues</a:t>
            </a:r>
          </a:p>
          <a:p>
            <a:pPr marL="342900" indent="-228600">
              <a:buFont typeface="Arial" panose="020B0604020202020204" pitchFamily="34" charset="0"/>
              <a:buChar char="•"/>
            </a:pPr>
            <a:r>
              <a:rPr lang="en-US" sz="2000" dirty="0"/>
              <a:t>Apolline </a:t>
            </a:r>
            <a:r>
              <a:rPr lang="en-US" sz="2000" dirty="0" err="1"/>
              <a:t>Goichon</a:t>
            </a:r>
            <a:endParaRPr lang="en-US" sz="2000" dirty="0"/>
          </a:p>
          <a:p>
            <a:pPr marL="342900" indent="-228600">
              <a:buFont typeface="Arial" panose="020B0604020202020204" pitchFamily="34" charset="0"/>
              <a:buChar char="•"/>
            </a:pPr>
            <a:r>
              <a:rPr lang="en-US" sz="2000" dirty="0"/>
              <a:t>Inès Navarre</a:t>
            </a:r>
          </a:p>
          <a:p>
            <a:pPr marL="342900" indent="-228600">
              <a:buFont typeface="Arial" panose="020B0604020202020204" pitchFamily="34" charset="0"/>
              <a:buChar char="•"/>
            </a:pPr>
            <a:r>
              <a:rPr lang="en-US" sz="2000" dirty="0"/>
              <a:t>Joao Schott</a:t>
            </a:r>
          </a:p>
          <a:p>
            <a:pPr marL="57150"/>
            <a:br>
              <a:rPr lang="en-US" sz="2000" dirty="0"/>
            </a:br>
            <a:endParaRPr lang="en-US" sz="2000" dirty="0"/>
          </a:p>
          <a:p>
            <a:pPr indent="-228600">
              <a:buFont typeface="Arial" panose="020B0604020202020204" pitchFamily="34" charset="0"/>
              <a:buChar char="•"/>
            </a:pPr>
            <a:r>
              <a:rPr lang="en-US" sz="2000" dirty="0"/>
              <a:t>Sous la supervision de :</a:t>
            </a:r>
          </a:p>
          <a:p>
            <a:pPr marL="342900" indent="-228600">
              <a:buFont typeface="Arial" panose="020B0604020202020204" pitchFamily="34" charset="0"/>
              <a:buChar char="•"/>
            </a:pPr>
            <a:r>
              <a:rPr lang="en-US" sz="2000" dirty="0"/>
              <a:t>Sonia Bonnet Bernard – IMA France</a:t>
            </a:r>
          </a:p>
          <a:p>
            <a:pPr marL="342900" indent="-228600">
              <a:buFont typeface="Arial" panose="020B0604020202020204" pitchFamily="34" charset="0"/>
              <a:buChar char="•"/>
            </a:pPr>
            <a:r>
              <a:rPr lang="en-US" sz="2000" dirty="0"/>
              <a:t>Lise Chorques - Acteo</a:t>
            </a:r>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uzzle terminé avec une pièce allumée">
            <a:extLst>
              <a:ext uri="{FF2B5EF4-FFF2-40B4-BE49-F238E27FC236}">
                <a16:creationId xmlns:a16="http://schemas.microsoft.com/office/drawing/2014/main" id="{2985808B-08D4-C1CD-E22C-ABEA1E8F8E17}"/>
              </a:ext>
            </a:extLst>
          </p:cNvPr>
          <p:cNvPicPr>
            <a:picLocks noChangeAspect="1"/>
          </p:cNvPicPr>
          <p:nvPr/>
        </p:nvPicPr>
        <p:blipFill>
          <a:blip r:embed="rId2"/>
          <a:srcRect l="8231" r="14400"/>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1003492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FF14A-7EF8-4F67-9883-91F433B7830E}"/>
              </a:ext>
            </a:extLst>
          </p:cNvPr>
          <p:cNvSpPr>
            <a:spLocks noGrp="1"/>
          </p:cNvSpPr>
          <p:nvPr>
            <p:ph type="title"/>
          </p:nvPr>
        </p:nvSpPr>
        <p:spPr>
          <a:xfrm>
            <a:off x="876693" y="741391"/>
            <a:ext cx="4355265" cy="1616203"/>
          </a:xfrm>
        </p:spPr>
        <p:txBody>
          <a:bodyPr vert="horz" lIns="91440" tIns="45720" rIns="91440" bIns="45720" rtlCol="0" anchor="b">
            <a:normAutofit/>
          </a:bodyPr>
          <a:lstStyle/>
          <a:p>
            <a:r>
              <a:rPr lang="en-US"/>
              <a:t>Contacts</a:t>
            </a:r>
          </a:p>
        </p:txBody>
      </p:sp>
      <p:sp>
        <p:nvSpPr>
          <p:cNvPr id="4" name="Espace réservé du texte 3">
            <a:extLst>
              <a:ext uri="{FF2B5EF4-FFF2-40B4-BE49-F238E27FC236}">
                <a16:creationId xmlns:a16="http://schemas.microsoft.com/office/drawing/2014/main" id="{6BCD79B3-763C-63E1-A182-E35011E9374E}"/>
              </a:ext>
            </a:extLst>
          </p:cNvPr>
          <p:cNvSpPr>
            <a:spLocks noGrp="1"/>
          </p:cNvSpPr>
          <p:nvPr>
            <p:ph type="body" sz="half" idx="2"/>
          </p:nvPr>
        </p:nvSpPr>
        <p:spPr>
          <a:xfrm>
            <a:off x="876692" y="2533476"/>
            <a:ext cx="4355265" cy="3447832"/>
          </a:xfrm>
        </p:spPr>
        <p:txBody>
          <a:bodyPr vert="horz" lIns="91440" tIns="45720" rIns="91440" bIns="45720" rtlCol="0" anchor="t">
            <a:normAutofit/>
          </a:bodyPr>
          <a:lstStyle/>
          <a:p>
            <a:pPr indent="-228600">
              <a:spcBef>
                <a:spcPts val="0"/>
              </a:spcBef>
              <a:spcAft>
                <a:spcPts val="600"/>
              </a:spcAft>
              <a:buFont typeface="Arial" panose="020B0604020202020204" pitchFamily="34" charset="0"/>
              <a:buChar char="•"/>
            </a:pPr>
            <a:r>
              <a:rPr lang="en-US" sz="2000" b="1" dirty="0"/>
              <a:t>Sonia Bonnet Bernard </a:t>
            </a:r>
            <a:endParaRPr lang="en-US" sz="2000" b="1"/>
          </a:p>
          <a:p>
            <a:pPr indent="-228600">
              <a:spcBef>
                <a:spcPts val="0"/>
              </a:spcBef>
              <a:spcAft>
                <a:spcPts val="600"/>
              </a:spcAft>
              <a:buFont typeface="Arial" panose="020B0604020202020204" pitchFamily="34" charset="0"/>
              <a:buChar char="•"/>
            </a:pPr>
            <a:r>
              <a:rPr lang="en-US" sz="2000">
                <a:hlinkClick r:id="rId2"/>
              </a:rPr>
              <a:t>sonia.bonnet.bernard@a2ef.fr</a:t>
            </a:r>
            <a:endParaRPr lang="en-US" sz="2000"/>
          </a:p>
          <a:p>
            <a:pPr indent="-228600">
              <a:spcBef>
                <a:spcPts val="0"/>
              </a:spcBef>
              <a:spcAft>
                <a:spcPts val="600"/>
              </a:spcAft>
              <a:buFont typeface="Arial" panose="020B0604020202020204" pitchFamily="34" charset="0"/>
              <a:buChar char="•"/>
            </a:pPr>
            <a:endParaRPr lang="en-US" sz="2000"/>
          </a:p>
          <a:p>
            <a:pPr indent="-228600">
              <a:spcBef>
                <a:spcPts val="0"/>
              </a:spcBef>
              <a:spcAft>
                <a:spcPts val="600"/>
              </a:spcAft>
              <a:buFont typeface="Arial" panose="020B0604020202020204" pitchFamily="34" charset="0"/>
              <a:buChar char="•"/>
            </a:pPr>
            <a:r>
              <a:rPr lang="en-US" sz="2000" b="1"/>
              <a:t>Lise Chorques</a:t>
            </a:r>
          </a:p>
          <a:p>
            <a:pPr indent="-228600">
              <a:spcBef>
                <a:spcPts val="0"/>
              </a:spcBef>
              <a:spcAft>
                <a:spcPts val="600"/>
              </a:spcAft>
              <a:buFont typeface="Arial" panose="020B0604020202020204" pitchFamily="34" charset="0"/>
              <a:buChar char="•"/>
            </a:pPr>
            <a:r>
              <a:rPr lang="en-US" sz="2000">
                <a:hlinkClick r:id="rId3"/>
              </a:rPr>
              <a:t>lisechorques@yahoo.fr</a:t>
            </a:r>
            <a:endParaRPr lang="en-US" sz="2000"/>
          </a:p>
          <a:p>
            <a:pPr indent="-228600">
              <a:spcBef>
                <a:spcPts val="0"/>
              </a:spcBef>
              <a:spcAft>
                <a:spcPts val="600"/>
              </a:spcAft>
              <a:buFont typeface="Arial" panose="020B0604020202020204" pitchFamily="34" charset="0"/>
              <a:buChar char="•"/>
            </a:pPr>
            <a:endParaRPr lang="en-US" sz="2000"/>
          </a:p>
          <a:p>
            <a:pPr indent="-228600">
              <a:spcBef>
                <a:spcPts val="0"/>
              </a:spcBef>
              <a:spcAft>
                <a:spcPts val="600"/>
              </a:spcAft>
              <a:buFont typeface="Arial" panose="020B0604020202020204" pitchFamily="34" charset="0"/>
              <a:buChar char="•"/>
            </a:pPr>
            <a:endParaRPr lang="en-US" sz="2000"/>
          </a:p>
          <a:p>
            <a:pPr indent="-228600">
              <a:spcBef>
                <a:spcPts val="0"/>
              </a:spcBef>
              <a:spcAft>
                <a:spcPts val="600"/>
              </a:spcAft>
              <a:buFont typeface="Arial" panose="020B0604020202020204" pitchFamily="34" charset="0"/>
              <a:buChar char="•"/>
            </a:pPr>
            <a:endParaRPr lang="en-US" sz="2000"/>
          </a:p>
        </p:txBody>
      </p:sp>
      <p:pic>
        <p:nvPicPr>
          <p:cNvPr id="6" name="Picture 5" descr="Deux téléphones qui communiquent">
            <a:extLst>
              <a:ext uri="{FF2B5EF4-FFF2-40B4-BE49-F238E27FC236}">
                <a16:creationId xmlns:a16="http://schemas.microsoft.com/office/drawing/2014/main" id="{AD259CDF-5496-53E7-7B6F-D7CD12A180CF}"/>
              </a:ext>
            </a:extLst>
          </p:cNvPr>
          <p:cNvPicPr>
            <a:picLocks noChangeAspect="1"/>
          </p:cNvPicPr>
          <p:nvPr/>
        </p:nvPicPr>
        <p:blipFill>
          <a:blip r:embed="rId4"/>
          <a:srcRect l="15342" r="17991"/>
          <a:stretch>
            <a:fillRect/>
          </a:stretch>
        </p:blipFill>
        <p:spPr>
          <a:xfrm>
            <a:off x="6096000" y="10"/>
            <a:ext cx="6095999" cy="6857990"/>
          </a:xfrm>
          <a:prstGeom prst="rect">
            <a:avLst/>
          </a:prstGeom>
        </p:spPr>
      </p:pic>
      <p:sp>
        <p:nvSpPr>
          <p:cNvPr id="17" name="Rectangle 16">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2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153187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8294-84FE-E06D-7F83-2FDD52DDCF71}"/>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F70A980-0C27-BDB9-5C18-DF709DB05CA4}"/>
              </a:ext>
            </a:extLst>
          </p:cNvPr>
          <p:cNvSpPr txBox="1"/>
          <p:nvPr/>
        </p:nvSpPr>
        <p:spPr>
          <a:xfrm>
            <a:off x="500743" y="631371"/>
            <a:ext cx="5493657" cy="461665"/>
          </a:xfrm>
          <a:prstGeom prst="rect">
            <a:avLst/>
          </a:prstGeom>
          <a:noFill/>
        </p:spPr>
        <p:txBody>
          <a:bodyPr wrap="square" rtlCol="0">
            <a:spAutoFit/>
          </a:bodyPr>
          <a:lstStyle/>
          <a:p>
            <a:r>
              <a:rPr lang="fr-FR" sz="2400" b="1"/>
              <a:t>La notion de connectivité</a:t>
            </a:r>
          </a:p>
        </p:txBody>
      </p:sp>
      <p:sp>
        <p:nvSpPr>
          <p:cNvPr id="8" name="ZoneTexte 7">
            <a:extLst>
              <a:ext uri="{FF2B5EF4-FFF2-40B4-BE49-F238E27FC236}">
                <a16:creationId xmlns:a16="http://schemas.microsoft.com/office/drawing/2014/main" id="{02029136-6DF4-A15D-8C73-FF0E3FDA57BA}"/>
              </a:ext>
            </a:extLst>
          </p:cNvPr>
          <p:cNvSpPr txBox="1"/>
          <p:nvPr/>
        </p:nvSpPr>
        <p:spPr>
          <a:xfrm>
            <a:off x="500743" y="1242645"/>
            <a:ext cx="5493657" cy="5293757"/>
          </a:xfrm>
          <a:prstGeom prst="rect">
            <a:avLst/>
          </a:prstGeom>
          <a:noFill/>
        </p:spPr>
        <p:txBody>
          <a:bodyPr wrap="square" rtlCol="0">
            <a:spAutoFit/>
          </a:bodyPr>
          <a:lstStyle/>
          <a:p>
            <a:pPr algn="just"/>
            <a:r>
              <a:rPr lang="fr-FR" sz="1300" dirty="0"/>
              <a:t>Avant même la publication des premiers rapports conformes à la CRSD, de nombreuses voix s’élevaient pour demander une meilleure connexion entre les états financiers et les déclarations de performance extra financière. La notion de connectivité commençait à prendre corps, au sein de la communauté financière. Mais qu’entend-on réellement par connectivité ? </a:t>
            </a:r>
          </a:p>
          <a:p>
            <a:pPr algn="just"/>
            <a:endParaRPr lang="fr-FR" sz="1300" dirty="0"/>
          </a:p>
          <a:p>
            <a:pPr algn="just"/>
            <a:r>
              <a:rPr lang="fr-FR" sz="1300" dirty="0"/>
              <a:t>Bien que de nombreux organismes se soient saisis du sujet (EFRAG, ISSB, ANC ..), force est de constater qu’il n’existe pas aujourd’hui de définition unique de ce concept.</a:t>
            </a:r>
          </a:p>
          <a:p>
            <a:pPr algn="just"/>
            <a:endParaRPr lang="fr-FR" sz="1300" dirty="0"/>
          </a:p>
          <a:p>
            <a:pPr algn="just"/>
            <a:r>
              <a:rPr lang="fr-FR" sz="1300" dirty="0"/>
              <a:t>Dans une étude publiée en juin 2024 </a:t>
            </a:r>
            <a:r>
              <a:rPr lang="fr-FR" sz="1300" baseline="30000" dirty="0">
                <a:solidFill>
                  <a:schemeClr val="accent2"/>
                </a:solidFill>
              </a:rPr>
              <a:t>(1) </a:t>
            </a:r>
            <a:r>
              <a:rPr lang="fr-FR" sz="1300" b="1" dirty="0"/>
              <a:t>, l’EFRAG </a:t>
            </a:r>
            <a:r>
              <a:rPr lang="fr-FR" sz="1300" dirty="0"/>
              <a:t>a exploré la notion de connectivité à laquelle ESRS 1 fait référence. </a:t>
            </a:r>
          </a:p>
          <a:p>
            <a:pPr algn="just"/>
            <a:endParaRPr lang="fr-FR" sz="1300" dirty="0"/>
          </a:p>
          <a:p>
            <a:pPr algn="just"/>
            <a:r>
              <a:rPr lang="fr-FR" sz="1300" dirty="0"/>
              <a:t>Sans en fournir de définition, l’étude explore les objectifs assignés à la connectivité pour expliquer la cohérence, la complémentarité et la continuité de l’information entre le rapport de durabilité et les autres sections du rapport annuel, principalement les états financiers. </a:t>
            </a:r>
          </a:p>
          <a:p>
            <a:pPr algn="just"/>
            <a:endParaRPr lang="fr-FR" sz="1300" dirty="0"/>
          </a:p>
          <a:p>
            <a:pPr algn="just"/>
            <a:r>
              <a:rPr lang="fr-FR" sz="1300" dirty="0"/>
              <a:t>Certains liens sont formels et d’autres sont évolutifs : un enjeu de durabilité peut ainsi « migrer » vers les états financiers lorsque ses effets se concrétisent. Cette dynamique rend l’information dispensée dans le rapport de durabilité d’autant plus utile qu’elle peut s’avérer prédictive et complémentaire (e.g. informations sur les « effets financiers attendus » requis par les ESRS).</a:t>
            </a:r>
          </a:p>
          <a:p>
            <a:endParaRPr lang="fr-FR" sz="1300" dirty="0"/>
          </a:p>
        </p:txBody>
      </p:sp>
      <p:sp>
        <p:nvSpPr>
          <p:cNvPr id="4" name="ZoneTexte 3">
            <a:extLst>
              <a:ext uri="{FF2B5EF4-FFF2-40B4-BE49-F238E27FC236}">
                <a16:creationId xmlns:a16="http://schemas.microsoft.com/office/drawing/2014/main" id="{F0CEBA4B-7419-6636-DC99-F5589331F17E}"/>
              </a:ext>
            </a:extLst>
          </p:cNvPr>
          <p:cNvSpPr txBox="1"/>
          <p:nvPr/>
        </p:nvSpPr>
        <p:spPr>
          <a:xfrm>
            <a:off x="6547337" y="1075988"/>
            <a:ext cx="5493657" cy="4893647"/>
          </a:xfrm>
          <a:prstGeom prst="rect">
            <a:avLst/>
          </a:prstGeom>
          <a:noFill/>
        </p:spPr>
        <p:txBody>
          <a:bodyPr wrap="square" lIns="91440" tIns="45720" rIns="91440" bIns="45720" anchor="t">
            <a:spAutoFit/>
          </a:bodyPr>
          <a:lstStyle/>
          <a:p>
            <a:pPr algn="just"/>
            <a:r>
              <a:rPr lang="fr-FR" sz="1300" b="1" dirty="0"/>
              <a:t>L’ANC</a:t>
            </a:r>
            <a:r>
              <a:rPr lang="fr-FR" sz="1300" dirty="0"/>
              <a:t> a publié en février 2025 une contribution pédagogique </a:t>
            </a:r>
            <a:r>
              <a:rPr lang="fr-FR" sz="1300" baseline="30000" dirty="0">
                <a:solidFill>
                  <a:schemeClr val="accent2"/>
                </a:solidFill>
              </a:rPr>
              <a:t>(2)  </a:t>
            </a:r>
            <a:r>
              <a:rPr lang="fr-FR" sz="1300" dirty="0"/>
              <a:t>(non normative) destinée à faciliter l’application de la connectivité. </a:t>
            </a:r>
          </a:p>
          <a:p>
            <a:pPr algn="just"/>
            <a:endParaRPr lang="fr-FR" sz="1300" dirty="0"/>
          </a:p>
          <a:p>
            <a:pPr algn="just"/>
            <a:r>
              <a:rPr lang="fr-FR" sz="1300" dirty="0"/>
              <a:t>Les différences conceptuelles entre les deux référentiels (horizon de temps, approche prospective/rétrospective, granularité de l’information, seuils de comptabilisation,…) sont détaillées pour montrer leur complémentarité et prévenir un éventuel décalage avec les attentes des lecteurs (« expectation gap »). </a:t>
            </a:r>
          </a:p>
          <a:p>
            <a:pPr algn="just"/>
            <a:endParaRPr lang="fr-FR" sz="1300" dirty="0"/>
          </a:p>
          <a:p>
            <a:pPr algn="just"/>
            <a:r>
              <a:rPr lang="fr-FR" sz="1300" dirty="0"/>
              <a:t>Dans trois secteurs particulièrement concernés par le changement climatique (énergie, mobilité, agro-alimentaire), des études de cas illustrent comment un même enjeu peut être reflété dans chaque rapport. Des pistes de réflexion sur la gouvernance et le contrôle interne sont aussi abordées.</a:t>
            </a:r>
          </a:p>
          <a:p>
            <a:pPr algn="just"/>
            <a:endParaRPr lang="fr-FR" sz="1300" dirty="0"/>
          </a:p>
          <a:p>
            <a:pPr algn="just"/>
            <a:endParaRPr lang="fr-FR" sz="1300" dirty="0"/>
          </a:p>
          <a:p>
            <a:pPr algn="just"/>
            <a:r>
              <a:rPr lang="fr-FR" sz="1300" b="1" dirty="0"/>
              <a:t>La Fondation IFRS </a:t>
            </a:r>
            <a:r>
              <a:rPr lang="fr-FR" sz="1300" dirty="0"/>
              <a:t>a, quant à elle, communiqué sur le dialogue entre les deux normalisateurs qu’elle héberge. </a:t>
            </a:r>
          </a:p>
          <a:p>
            <a:pPr algn="just"/>
            <a:endParaRPr lang="fr-FR" sz="1300" dirty="0"/>
          </a:p>
          <a:p>
            <a:pPr algn="just"/>
            <a:r>
              <a:rPr lang="fr-FR" sz="1300" dirty="0"/>
              <a:t>L’ISSB a publié une série d’exemples simplifiés illustrant les normes applicables dans chaque référentiel pour traiter un sujet sous des angles complémentaires. L’IASB</a:t>
            </a:r>
            <a:r>
              <a:rPr lang="fr-FR" sz="1300" baseline="30000" dirty="0">
                <a:solidFill>
                  <a:schemeClr val="accent2"/>
                </a:solidFill>
              </a:rPr>
              <a:t> (3)</a:t>
            </a:r>
            <a:r>
              <a:rPr lang="fr-FR" sz="1300" dirty="0"/>
              <a:t> devrait prochainement publier la version définitive d’exemples d’application des normes comptables aux incertitudes, à partir de situations liées à des enjeux climatiques.</a:t>
            </a:r>
          </a:p>
        </p:txBody>
      </p:sp>
      <p:sp>
        <p:nvSpPr>
          <p:cNvPr id="5" name="Triangle isocèle 4">
            <a:extLst>
              <a:ext uri="{FF2B5EF4-FFF2-40B4-BE49-F238E27FC236}">
                <a16:creationId xmlns:a16="http://schemas.microsoft.com/office/drawing/2014/main" id="{3CD6C933-4737-995F-2E72-2085BDF90714}"/>
              </a:ext>
            </a:extLst>
          </p:cNvPr>
          <p:cNvSpPr/>
          <p:nvPr/>
        </p:nvSpPr>
        <p:spPr>
          <a:xfrm rot="14249863">
            <a:off x="10784160" y="-296769"/>
            <a:ext cx="1693828" cy="1538645"/>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4DE094CA-07CD-1251-4C16-E36C99A5FD3A}"/>
              </a:ext>
            </a:extLst>
          </p:cNvPr>
          <p:cNvSpPr>
            <a:spLocks noGrp="1"/>
          </p:cNvSpPr>
          <p:nvPr>
            <p:ph type="sldNum" sz="quarter" idx="12"/>
          </p:nvPr>
        </p:nvSpPr>
        <p:spPr/>
        <p:txBody>
          <a:bodyPr/>
          <a:lstStyle/>
          <a:p>
            <a:fld id="{2E12CFF1-E198-4524-86B2-F442B98BF2E1}" type="slidenum">
              <a:rPr lang="fr-FR" smtClean="0"/>
              <a:t>4</a:t>
            </a:fld>
            <a:endParaRPr lang="fr-FR"/>
          </a:p>
        </p:txBody>
      </p:sp>
      <p:sp>
        <p:nvSpPr>
          <p:cNvPr id="7" name="ZoneTexte 6">
            <a:extLst>
              <a:ext uri="{FF2B5EF4-FFF2-40B4-BE49-F238E27FC236}">
                <a16:creationId xmlns:a16="http://schemas.microsoft.com/office/drawing/2014/main" id="{F0612D5B-7B11-F19D-4D4C-375A6F0FA6C0}"/>
              </a:ext>
            </a:extLst>
          </p:cNvPr>
          <p:cNvSpPr txBox="1"/>
          <p:nvPr/>
        </p:nvSpPr>
        <p:spPr>
          <a:xfrm>
            <a:off x="310343" y="6276330"/>
            <a:ext cx="5684057" cy="215444"/>
          </a:xfrm>
          <a:prstGeom prst="rect">
            <a:avLst/>
          </a:prstGeom>
          <a:noFill/>
        </p:spPr>
        <p:txBody>
          <a:bodyPr wrap="square">
            <a:spAutoFit/>
          </a:bodyPr>
          <a:lstStyle/>
          <a:p>
            <a:r>
              <a:rPr lang="fr-FR" sz="1200" kern="0" baseline="30000" dirty="0">
                <a:solidFill>
                  <a:schemeClr val="accent2"/>
                </a:solidFill>
                <a:effectLst/>
                <a:latin typeface="Aptos" panose="020B0004020202020204" pitchFamily="34" charset="0"/>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a:t>
            </a:r>
            <a:r>
              <a:rPr lang="fr-FR" sz="800" u="sng" kern="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https://www.efrag.org/en/financial-reporting/about-connectivity#connectivitydeliverables</a:t>
            </a:r>
            <a:r>
              <a:rPr lang="fr-FR" sz="800" kern="0" dirty="0">
                <a:effectLst/>
                <a:latin typeface="Aptos" panose="020B0004020202020204" pitchFamily="34" charset="0"/>
                <a:ea typeface="Aptos" panose="020B0004020202020204" pitchFamily="34" charset="0"/>
                <a:cs typeface="Arial" panose="020B0604020202020204" pitchFamily="34" charset="0"/>
              </a:rPr>
              <a:t> </a:t>
            </a:r>
            <a:endParaRPr lang="fr-FR" sz="1200" dirty="0"/>
          </a:p>
        </p:txBody>
      </p:sp>
      <p:sp>
        <p:nvSpPr>
          <p:cNvPr id="10" name="ZoneTexte 9">
            <a:extLst>
              <a:ext uri="{FF2B5EF4-FFF2-40B4-BE49-F238E27FC236}">
                <a16:creationId xmlns:a16="http://schemas.microsoft.com/office/drawing/2014/main" id="{FB18BBAC-0CF5-72EE-1D95-75D855680040}"/>
              </a:ext>
            </a:extLst>
          </p:cNvPr>
          <p:cNvSpPr txBox="1"/>
          <p:nvPr/>
        </p:nvSpPr>
        <p:spPr>
          <a:xfrm>
            <a:off x="6424863" y="6061781"/>
            <a:ext cx="5834116" cy="400110"/>
          </a:xfrm>
          <a:prstGeom prst="rect">
            <a:avLst/>
          </a:prstGeom>
          <a:noFill/>
        </p:spPr>
        <p:txBody>
          <a:bodyPr wrap="square">
            <a:spAutoFit/>
          </a:bodyPr>
          <a:lstStyle/>
          <a:p>
            <a:r>
              <a:rPr lang="fr-FR" sz="1200" baseline="30000" dirty="0">
                <a:solidFill>
                  <a:schemeClr val="accent2"/>
                </a:solidFill>
              </a:rPr>
              <a:t>  (2) </a:t>
            </a:r>
            <a:r>
              <a:rPr lang="fr-FR" sz="1200" u="sng" kern="0" baseline="300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https://www.anc.gouv.fr/files/anc/files/4_Durabilit%C3%A9/Ressources%20P%C3%A9dagogiques/Liens-entre-les-etats-financiers-et-de-durabilite-sur-le-climat---Contribution-de-l-ANC-a-la-reflexion---202502.pdf</a:t>
            </a:r>
            <a:r>
              <a:rPr lang="fr-FR" sz="1200" kern="0" baseline="30000" dirty="0">
                <a:effectLst/>
                <a:latin typeface="Aptos" panose="020B0004020202020204" pitchFamily="34" charset="0"/>
                <a:ea typeface="Aptos" panose="020B0004020202020204" pitchFamily="34" charset="0"/>
                <a:cs typeface="Arial" panose="020B0604020202020204" pitchFamily="34" charset="0"/>
              </a:rPr>
              <a:t> </a:t>
            </a:r>
            <a:endParaRPr lang="fr-FR" sz="1200" dirty="0"/>
          </a:p>
        </p:txBody>
      </p:sp>
      <p:sp>
        <p:nvSpPr>
          <p:cNvPr id="9" name="ZoneTexte 8">
            <a:extLst>
              <a:ext uri="{FF2B5EF4-FFF2-40B4-BE49-F238E27FC236}">
                <a16:creationId xmlns:a16="http://schemas.microsoft.com/office/drawing/2014/main" id="{8BB2D1B9-46E4-2E57-FE04-29AC1ACCCE19}"/>
              </a:ext>
            </a:extLst>
          </p:cNvPr>
          <p:cNvSpPr txBox="1"/>
          <p:nvPr/>
        </p:nvSpPr>
        <p:spPr>
          <a:xfrm>
            <a:off x="6424863" y="6461891"/>
            <a:ext cx="5684057" cy="205184"/>
          </a:xfrm>
          <a:prstGeom prst="rect">
            <a:avLst/>
          </a:prstGeom>
          <a:noFill/>
        </p:spPr>
        <p:txBody>
          <a:bodyPr wrap="square">
            <a:spAutoFit/>
          </a:bodyPr>
          <a:lstStyle>
            <a:defPPr>
              <a:defRPr lang="fr-FR"/>
            </a:defPPr>
            <a:lvl1pPr>
              <a:defRPr sz="1400" baseline="30000">
                <a:solidFill>
                  <a:schemeClr val="accent2"/>
                </a:solidFill>
              </a:defRPr>
            </a:lvl1pPr>
          </a:lstStyle>
          <a:p>
            <a:r>
              <a:rPr lang="fr-FR" sz="1100" dirty="0"/>
              <a:t>(3)  </a:t>
            </a:r>
            <a:r>
              <a:rPr lang="fr-FR" sz="1100" u="sng" kern="0" dirty="0">
                <a:solidFill>
                  <a:srgbClr val="467886"/>
                </a:solidFill>
                <a:latin typeface="Aptos" panose="020B0004020202020204" pitchFamily="34" charset="0"/>
                <a:cs typeface="Arial" panose="020B0604020202020204" pitchFamily="34" charset="0"/>
              </a:rPr>
              <a:t>https://www.ifrs.org/content/dam/ifrs/project/climate-related-other-uncertainties-fs/climate-related-examples-ie-july-2025.pdf</a:t>
            </a:r>
          </a:p>
        </p:txBody>
      </p:sp>
    </p:spTree>
    <p:extLst>
      <p:ext uri="{BB962C8B-B14F-4D97-AF65-F5344CB8AC3E}">
        <p14:creationId xmlns:p14="http://schemas.microsoft.com/office/powerpoint/2010/main" val="219862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D05B9-D90B-A8DF-25B0-2209B8B15EB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BC6A1895-330A-32C3-AE51-7A2C4E09159A}"/>
              </a:ext>
            </a:extLst>
          </p:cNvPr>
          <p:cNvSpPr txBox="1"/>
          <p:nvPr/>
        </p:nvSpPr>
        <p:spPr>
          <a:xfrm>
            <a:off x="500742" y="495488"/>
            <a:ext cx="5493657" cy="461665"/>
          </a:xfrm>
          <a:prstGeom prst="rect">
            <a:avLst/>
          </a:prstGeom>
          <a:noFill/>
        </p:spPr>
        <p:txBody>
          <a:bodyPr wrap="square" rtlCol="0">
            <a:spAutoFit/>
          </a:bodyPr>
          <a:lstStyle/>
          <a:p>
            <a:r>
              <a:rPr lang="fr-FR" sz="2400" b="1"/>
              <a:t>La notion de connectivité</a:t>
            </a:r>
          </a:p>
        </p:txBody>
      </p:sp>
      <p:sp>
        <p:nvSpPr>
          <p:cNvPr id="4" name="ZoneTexte 3">
            <a:extLst>
              <a:ext uri="{FF2B5EF4-FFF2-40B4-BE49-F238E27FC236}">
                <a16:creationId xmlns:a16="http://schemas.microsoft.com/office/drawing/2014/main" id="{89984378-5E62-7807-8048-47FDD43F422A}"/>
              </a:ext>
            </a:extLst>
          </p:cNvPr>
          <p:cNvSpPr txBox="1"/>
          <p:nvPr/>
        </p:nvSpPr>
        <p:spPr>
          <a:xfrm>
            <a:off x="500742" y="1088639"/>
            <a:ext cx="5493657" cy="3493264"/>
          </a:xfrm>
          <a:prstGeom prst="rect">
            <a:avLst/>
          </a:prstGeom>
          <a:noFill/>
        </p:spPr>
        <p:txBody>
          <a:bodyPr wrap="square" lIns="91440" tIns="45720" rIns="91440" bIns="45720" anchor="t">
            <a:spAutoFit/>
          </a:bodyPr>
          <a:lstStyle/>
          <a:p>
            <a:pPr algn="just"/>
            <a:r>
              <a:rPr lang="fr-FR" sz="1300" dirty="0"/>
              <a:t>Les états financiers et les rapports de durabilité ne poursuivent pas les mêmes objectifs et ne répondent pas aux mêmes standards de construction, </a:t>
            </a:r>
            <a:r>
              <a:rPr lang="fr-FR" sz="1300" b="1" dirty="0"/>
              <a:t>il serait ainsi illusoire de rechercher une traçabilité directe des informations de durabilité vers les états financiers</a:t>
            </a:r>
            <a:r>
              <a:rPr lang="fr-FR" sz="1300" dirty="0"/>
              <a:t>. </a:t>
            </a:r>
          </a:p>
          <a:p>
            <a:pPr algn="just"/>
            <a:endParaRPr lang="fr-FR" sz="1300" dirty="0"/>
          </a:p>
          <a:p>
            <a:pPr algn="just"/>
            <a:r>
              <a:rPr lang="fr-FR" sz="1300" dirty="0"/>
              <a:t>Les données ESG sont par ailleurs souvent prospectives, incertaines et non monétaires, et ne peuvent pas être systématiquement réconciliées avec des éléments financiers.  </a:t>
            </a:r>
          </a:p>
          <a:p>
            <a:pPr algn="just"/>
            <a:endParaRPr lang="fr-FR" sz="1300" dirty="0"/>
          </a:p>
          <a:p>
            <a:pPr algn="just"/>
            <a:r>
              <a:rPr lang="fr-FR" sz="1300" dirty="0"/>
              <a:t>Néanmoins, on peut s’attendre, notamment via le prisme de la matérialité financière, </a:t>
            </a:r>
            <a:r>
              <a:rPr lang="fr-FR" sz="1300" b="1" dirty="0"/>
              <a:t>à une cohérence</a:t>
            </a:r>
            <a:r>
              <a:rPr lang="fr-FR" sz="1300" dirty="0"/>
              <a:t> des hypothèses macro-économiques retenues pour la transition environnementale, sociale et sociétale. </a:t>
            </a:r>
          </a:p>
          <a:p>
            <a:pPr algn="just"/>
            <a:endParaRPr lang="fr-FR" sz="1300" dirty="0"/>
          </a:p>
          <a:p>
            <a:pPr algn="just"/>
            <a:r>
              <a:rPr lang="fr-FR" sz="1300" dirty="0"/>
              <a:t>On peut également s’attendre à ce qu’un élément matériel au plan financier dans les rapports de durabilité, soit a minima considéré dans la construction des états financiers, sur un plan qualitatif ou narratif, même si sa traduction dans les comptes n’est pas systématique.</a:t>
            </a:r>
          </a:p>
        </p:txBody>
      </p:sp>
      <p:sp>
        <p:nvSpPr>
          <p:cNvPr id="5" name="Triangle isocèle 4">
            <a:extLst>
              <a:ext uri="{FF2B5EF4-FFF2-40B4-BE49-F238E27FC236}">
                <a16:creationId xmlns:a16="http://schemas.microsoft.com/office/drawing/2014/main" id="{58958039-98DA-64DB-806E-2D6279B949AB}"/>
              </a:ext>
            </a:extLst>
          </p:cNvPr>
          <p:cNvSpPr/>
          <p:nvPr/>
        </p:nvSpPr>
        <p:spPr>
          <a:xfrm rot="14249863">
            <a:off x="10784160" y="-296769"/>
            <a:ext cx="1693828" cy="1538645"/>
          </a:xfrm>
          <a:prstGeom prst="triangl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ADA1D3B5-4109-92B9-53CC-1D71FE81CBCA}"/>
              </a:ext>
            </a:extLst>
          </p:cNvPr>
          <p:cNvSpPr>
            <a:spLocks noGrp="1"/>
          </p:cNvSpPr>
          <p:nvPr>
            <p:ph type="sldNum" sz="quarter" idx="12"/>
          </p:nvPr>
        </p:nvSpPr>
        <p:spPr/>
        <p:txBody>
          <a:bodyPr/>
          <a:lstStyle/>
          <a:p>
            <a:fld id="{2E12CFF1-E198-4524-86B2-F442B98BF2E1}" type="slidenum">
              <a:rPr lang="fr-FR" smtClean="0"/>
              <a:t>5</a:t>
            </a:fld>
            <a:endParaRPr lang="fr-FR"/>
          </a:p>
        </p:txBody>
      </p:sp>
      <p:sp>
        <p:nvSpPr>
          <p:cNvPr id="6" name="ZoneTexte 5">
            <a:extLst>
              <a:ext uri="{FF2B5EF4-FFF2-40B4-BE49-F238E27FC236}">
                <a16:creationId xmlns:a16="http://schemas.microsoft.com/office/drawing/2014/main" id="{FFE8678A-4C6E-7F91-072D-8F87AFBE924A}"/>
              </a:ext>
            </a:extLst>
          </p:cNvPr>
          <p:cNvSpPr txBox="1"/>
          <p:nvPr/>
        </p:nvSpPr>
        <p:spPr>
          <a:xfrm>
            <a:off x="6291943" y="1093180"/>
            <a:ext cx="5493657" cy="3293209"/>
          </a:xfrm>
          <a:prstGeom prst="rect">
            <a:avLst/>
          </a:prstGeom>
          <a:noFill/>
        </p:spPr>
        <p:txBody>
          <a:bodyPr wrap="square" rtlCol="0">
            <a:spAutoFit/>
          </a:bodyPr>
          <a:lstStyle/>
          <a:p>
            <a:pPr algn="just"/>
            <a:r>
              <a:rPr lang="fr-FR" sz="1300" dirty="0"/>
              <a:t>Quelle que soit la définition retenue, l’objectif est, in fine, </a:t>
            </a:r>
            <a:r>
              <a:rPr lang="fr-FR" sz="1300" b="1" dirty="0"/>
              <a:t>de donner une vision complète et intégrée de la performance et de la stratégie d’une entreprise</a:t>
            </a:r>
            <a:r>
              <a:rPr lang="fr-FR" sz="1300" dirty="0"/>
              <a:t>, en :</a:t>
            </a:r>
          </a:p>
          <a:p>
            <a:pPr algn="just"/>
            <a:endParaRPr lang="fr-FR" sz="1300" dirty="0"/>
          </a:p>
          <a:p>
            <a:pPr marL="285750" indent="-285750" algn="just">
              <a:buClr>
                <a:schemeClr val="accent1"/>
              </a:buClr>
              <a:buFont typeface="Wingdings" panose="05000000000000000000" pitchFamily="2" charset="2"/>
              <a:buChar char="§"/>
            </a:pPr>
            <a:r>
              <a:rPr lang="fr-FR" sz="1300" dirty="0"/>
              <a:t>Montrant si les risques et opportunités liés aux enjeux de durabilité affectent la situation financière, et le cas échéant si et comment les engagements pris par l’entreprise pour réduire leur impact affectent ses comptes ;</a:t>
            </a:r>
          </a:p>
          <a:p>
            <a:pPr marL="285750" indent="-285750" algn="just">
              <a:buClr>
                <a:schemeClr val="accent1"/>
              </a:buClr>
              <a:buFont typeface="Wingdings" panose="05000000000000000000" pitchFamily="2" charset="2"/>
              <a:buChar char="§"/>
            </a:pPr>
            <a:endParaRPr lang="fr-FR" sz="1300" dirty="0"/>
          </a:p>
          <a:p>
            <a:pPr marL="285750" indent="-285750" algn="just">
              <a:buClr>
                <a:schemeClr val="accent1"/>
              </a:buClr>
              <a:buFont typeface="Wingdings" panose="05000000000000000000" pitchFamily="2" charset="2"/>
              <a:buChar char="§"/>
            </a:pPr>
            <a:r>
              <a:rPr lang="fr-FR" sz="1300" dirty="0"/>
              <a:t>Assurant une certaine cohérence, complémentarité et continuité entre les informations fournies dans le rapport de durabilité et celles communiquées dans les états financiers ;</a:t>
            </a:r>
          </a:p>
          <a:p>
            <a:pPr marL="285750" indent="-285750" algn="just">
              <a:buClr>
                <a:schemeClr val="accent1"/>
              </a:buClr>
              <a:buFont typeface="Wingdings" panose="05000000000000000000" pitchFamily="2" charset="2"/>
              <a:buChar char="§"/>
            </a:pPr>
            <a:endParaRPr lang="fr-FR" sz="1300" dirty="0"/>
          </a:p>
          <a:p>
            <a:pPr marL="285750" indent="-285750" algn="just">
              <a:buClr>
                <a:schemeClr val="accent1"/>
              </a:buClr>
              <a:buFont typeface="Wingdings" panose="05000000000000000000" pitchFamily="2" charset="2"/>
              <a:buChar char="§"/>
            </a:pPr>
            <a:r>
              <a:rPr lang="fr-FR" sz="1300" dirty="0"/>
              <a:t>Expliquant les différences irréconciliables entre les deux référentiels afin d’éviter les malentendus et prévenir de vaines attentes.</a:t>
            </a:r>
          </a:p>
          <a:p>
            <a:endParaRPr lang="fr-FR" sz="1300" dirty="0"/>
          </a:p>
        </p:txBody>
      </p:sp>
      <p:sp>
        <p:nvSpPr>
          <p:cNvPr id="11" name="ZoneTexte 10">
            <a:extLst>
              <a:ext uri="{FF2B5EF4-FFF2-40B4-BE49-F238E27FC236}">
                <a16:creationId xmlns:a16="http://schemas.microsoft.com/office/drawing/2014/main" id="{A6B1F707-CE32-49C2-8E9E-C4A6D10D4F62}"/>
              </a:ext>
            </a:extLst>
          </p:cNvPr>
          <p:cNvSpPr txBox="1"/>
          <p:nvPr/>
        </p:nvSpPr>
        <p:spPr>
          <a:xfrm>
            <a:off x="623777" y="4927901"/>
            <a:ext cx="11161823" cy="1297791"/>
          </a:xfrm>
          <a:prstGeom prst="rect">
            <a:avLst/>
          </a:prstGeom>
          <a:solidFill>
            <a:schemeClr val="accent1"/>
          </a:solidFill>
          <a:ln>
            <a:noFill/>
          </a:ln>
          <a:scene3d>
            <a:camera prst="orthographicFront"/>
            <a:lightRig rig="threePt" dir="t"/>
          </a:scene3d>
          <a:sp3d>
            <a:bevelT/>
          </a:sp3d>
        </p:spPr>
        <p:txBody>
          <a:bodyPr wrap="square">
            <a:spAutoFit/>
          </a:bodyPr>
          <a:lstStyle/>
          <a:p>
            <a:pPr algn="just">
              <a:spcAft>
                <a:spcPts val="800"/>
              </a:spcAft>
            </a:pPr>
            <a:r>
              <a:rPr lang="fr-FR" sz="1300" dirty="0">
                <a:solidFill>
                  <a:schemeClr val="bg1"/>
                </a:solidFill>
              </a:rPr>
              <a:t>Pour la présente analyse, nous nous sommes donc attachés à identifier les enjeux matériels dans les rapports de durabilité (notamment issus de l’analyse de matérialité financière) et à comprendre leur prise compte, le cas échéant, dans la construction des états financiers.</a:t>
            </a:r>
          </a:p>
          <a:p>
            <a:pPr algn="just">
              <a:spcAft>
                <a:spcPts val="800"/>
              </a:spcAft>
            </a:pPr>
            <a:r>
              <a:rPr lang="fr-FR" sz="1300" dirty="0">
                <a:solidFill>
                  <a:schemeClr val="bg1"/>
                </a:solidFill>
              </a:rPr>
              <a:t>Nous avons également cherché à analyser s’il existait des tendances sectorielles ou des différences notables entre sociétés de différentes juridictions, selon l’état de transposition de la CSRD.  </a:t>
            </a:r>
          </a:p>
          <a:p>
            <a:pPr algn="just"/>
            <a:r>
              <a:rPr lang="fr-FR" sz="1300" dirty="0">
                <a:solidFill>
                  <a:schemeClr val="bg1"/>
                </a:solidFill>
              </a:rPr>
              <a:t>Enfin, nous avons également cherché à comprendre les impacts de la structure de gouvernance sur l’étendue de la connectivité entre les deux rapports.</a:t>
            </a:r>
          </a:p>
        </p:txBody>
      </p:sp>
    </p:spTree>
    <p:extLst>
      <p:ext uri="{BB962C8B-B14F-4D97-AF65-F5344CB8AC3E}">
        <p14:creationId xmlns:p14="http://schemas.microsoft.com/office/powerpoint/2010/main" val="389429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53C52-ADE2-D474-6D71-F3466CB033B3}"/>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2F68598C-ADCA-90D6-0294-00FEE930AD40}"/>
              </a:ext>
            </a:extLst>
          </p:cNvPr>
          <p:cNvSpPr txBox="1"/>
          <p:nvPr/>
        </p:nvSpPr>
        <p:spPr>
          <a:xfrm>
            <a:off x="500743" y="631371"/>
            <a:ext cx="5493657" cy="461665"/>
          </a:xfrm>
          <a:prstGeom prst="rect">
            <a:avLst/>
          </a:prstGeom>
          <a:noFill/>
        </p:spPr>
        <p:txBody>
          <a:bodyPr wrap="square" rtlCol="0">
            <a:spAutoFit/>
          </a:bodyPr>
          <a:lstStyle/>
          <a:p>
            <a:r>
              <a:rPr lang="fr-FR" sz="2400" b="1"/>
              <a:t>Périmètre de l’étude</a:t>
            </a:r>
          </a:p>
        </p:txBody>
      </p:sp>
      <p:sp>
        <p:nvSpPr>
          <p:cNvPr id="3" name="Rectangle 2">
            <a:extLst>
              <a:ext uri="{FF2B5EF4-FFF2-40B4-BE49-F238E27FC236}">
                <a16:creationId xmlns:a16="http://schemas.microsoft.com/office/drawing/2014/main" id="{1443546C-9464-CD04-78C1-D9799C7C2D26}"/>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a:extLst>
              <a:ext uri="{FF2B5EF4-FFF2-40B4-BE49-F238E27FC236}">
                <a16:creationId xmlns:a16="http://schemas.microsoft.com/office/drawing/2014/main" id="{EE0D91BC-E4DA-DC12-4FFC-63254012696A}"/>
              </a:ext>
            </a:extLst>
          </p:cNvPr>
          <p:cNvGrpSpPr/>
          <p:nvPr/>
        </p:nvGrpSpPr>
        <p:grpSpPr>
          <a:xfrm>
            <a:off x="445793" y="2074762"/>
            <a:ext cx="5873961" cy="1085128"/>
            <a:chOff x="222039" y="1697804"/>
            <a:chExt cx="5873961" cy="1085128"/>
          </a:xfrm>
        </p:grpSpPr>
        <p:sp>
          <p:nvSpPr>
            <p:cNvPr id="5" name="Rectangle : coins arrondis 4">
              <a:extLst>
                <a:ext uri="{FF2B5EF4-FFF2-40B4-BE49-F238E27FC236}">
                  <a16:creationId xmlns:a16="http://schemas.microsoft.com/office/drawing/2014/main" id="{47F6590D-8588-66A5-4D19-49715A1B5B79}"/>
                </a:ext>
              </a:extLst>
            </p:cNvPr>
            <p:cNvSpPr/>
            <p:nvPr/>
          </p:nvSpPr>
          <p:spPr>
            <a:xfrm>
              <a:off x="222039" y="1886283"/>
              <a:ext cx="1681480" cy="64602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000000"/>
                  </a:solidFill>
                  <a:cs typeface="Arial" panose="020B0604020202020204" pitchFamily="34" charset="0"/>
                </a:rPr>
                <a:t>71 entreprises européennes</a:t>
              </a:r>
            </a:p>
          </p:txBody>
        </p:sp>
        <p:sp>
          <p:nvSpPr>
            <p:cNvPr id="7" name="Rectangle : coins arrondis 6">
              <a:extLst>
                <a:ext uri="{FF2B5EF4-FFF2-40B4-BE49-F238E27FC236}">
                  <a16:creationId xmlns:a16="http://schemas.microsoft.com/office/drawing/2014/main" id="{FDF78A7F-8940-C29A-3819-F1FA143E28F9}"/>
                </a:ext>
              </a:extLst>
            </p:cNvPr>
            <p:cNvSpPr/>
            <p:nvPr/>
          </p:nvSpPr>
          <p:spPr>
            <a:xfrm>
              <a:off x="1831619" y="1759947"/>
              <a:ext cx="1365885" cy="102298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buNone/>
              </a:pPr>
              <a:r>
                <a:rPr lang="fr-FR" sz="1100" b="1" dirty="0">
                  <a:solidFill>
                    <a:srgbClr val="000000"/>
                  </a:solidFill>
                  <a:cs typeface="Arial" panose="020B0604020202020204" pitchFamily="34" charset="0"/>
                </a:rPr>
                <a:t>CA total </a:t>
              </a:r>
            </a:p>
            <a:p>
              <a:pPr algn="ctr">
                <a:buNone/>
              </a:pPr>
              <a:r>
                <a:rPr lang="fr-FR" sz="1100" b="1" dirty="0">
                  <a:solidFill>
                    <a:srgbClr val="000000"/>
                  </a:solidFill>
                  <a:cs typeface="Arial" panose="020B0604020202020204" pitchFamily="34" charset="0"/>
                </a:rPr>
                <a:t> 3.4 milliards d’euros</a:t>
              </a:r>
            </a:p>
          </p:txBody>
        </p:sp>
        <p:sp>
          <p:nvSpPr>
            <p:cNvPr id="9" name="Rectangle : coins arrondis 8">
              <a:extLst>
                <a:ext uri="{FF2B5EF4-FFF2-40B4-BE49-F238E27FC236}">
                  <a16:creationId xmlns:a16="http://schemas.microsoft.com/office/drawing/2014/main" id="{56E05008-F04C-0F3F-7CDD-35325A6B8DFD}"/>
                </a:ext>
              </a:extLst>
            </p:cNvPr>
            <p:cNvSpPr/>
            <p:nvPr/>
          </p:nvSpPr>
          <p:spPr>
            <a:xfrm>
              <a:off x="3184233" y="1697804"/>
              <a:ext cx="1365885" cy="102298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sz="1100" b="1">
                  <a:solidFill>
                    <a:srgbClr val="000000"/>
                  </a:solidFill>
                  <a:cs typeface="Arial" panose="020B0604020202020204" pitchFamily="34" charset="0"/>
                </a:rPr>
                <a:t>Effectifs</a:t>
              </a:r>
            </a:p>
            <a:p>
              <a:pPr algn="ctr"/>
              <a:r>
                <a:rPr lang="fr-FR" sz="1100" b="1">
                  <a:solidFill>
                    <a:srgbClr val="000000"/>
                  </a:solidFill>
                  <a:cs typeface="Arial" panose="020B0604020202020204" pitchFamily="34" charset="0"/>
                </a:rPr>
                <a:t>9 millions de personnes</a:t>
              </a:r>
            </a:p>
          </p:txBody>
        </p:sp>
        <p:sp>
          <p:nvSpPr>
            <p:cNvPr id="10" name="Rectangle : coins arrondis 9">
              <a:extLst>
                <a:ext uri="{FF2B5EF4-FFF2-40B4-BE49-F238E27FC236}">
                  <a16:creationId xmlns:a16="http://schemas.microsoft.com/office/drawing/2014/main" id="{50C954DF-2E87-7126-454C-2924926E49FE}"/>
                </a:ext>
              </a:extLst>
            </p:cNvPr>
            <p:cNvSpPr/>
            <p:nvPr/>
          </p:nvSpPr>
          <p:spPr>
            <a:xfrm>
              <a:off x="4730115" y="1698440"/>
              <a:ext cx="1365885" cy="1022349"/>
            </a:xfrm>
            <a:prstGeom prst="roundRect">
              <a:avLst/>
            </a:prstGeom>
            <a:solidFill>
              <a:schemeClr val="bg1"/>
            </a:solidFill>
            <a:ln>
              <a:noFill/>
            </a:ln>
          </p:spPr>
          <p:style>
            <a:lnRef idx="2">
              <a:schemeClr val="accent1">
                <a:shade val="15000"/>
              </a:schemeClr>
            </a:lnRef>
            <a:fillRef idx="1">
              <a:schemeClr val="accent1"/>
            </a:fillRef>
            <a:effectRef idx="0">
              <a:scrgbClr r="0" g="0" b="0"/>
            </a:effectRef>
            <a:fontRef idx="minor">
              <a:schemeClr val="lt1"/>
            </a:fontRef>
          </p:style>
          <p:txBody>
            <a:bodyPr spcFirstLastPara="0" wrap="square" lIns="91440" tIns="45720" rIns="91440" bIns="45720" anchor="ctr">
              <a:noAutofit/>
            </a:bodyPr>
            <a:lstStyle/>
            <a:p>
              <a:pPr algn="ctr">
                <a:buNone/>
              </a:pPr>
              <a:r>
                <a:rPr lang="en-US" sz="1100" b="1">
                  <a:solidFill>
                    <a:srgbClr val="000000"/>
                  </a:solidFill>
                  <a:cs typeface="Arial" panose="020B0604020202020204" pitchFamily="34" charset="0"/>
                </a:rPr>
                <a:t>CAPEX</a:t>
              </a:r>
              <a:endParaRPr lang="fr-FR" sz="1100" b="1">
                <a:solidFill>
                  <a:srgbClr val="000000"/>
                </a:solidFill>
                <a:cs typeface="Arial" panose="020B0604020202020204" pitchFamily="34" charset="0"/>
              </a:endParaRPr>
            </a:p>
            <a:p>
              <a:pPr algn="ctr">
                <a:buNone/>
              </a:pPr>
              <a:r>
                <a:rPr lang="en-US" sz="1100" b="1">
                  <a:solidFill>
                    <a:srgbClr val="000000"/>
                  </a:solidFill>
                  <a:cs typeface="Arial" panose="020B0604020202020204" pitchFamily="34" charset="0"/>
                </a:rPr>
                <a:t> 340 milliards </a:t>
              </a:r>
              <a:r>
                <a:rPr lang="en-US" sz="1100" b="1" err="1">
                  <a:solidFill>
                    <a:srgbClr val="000000"/>
                  </a:solidFill>
                  <a:cs typeface="Arial" panose="020B0604020202020204" pitchFamily="34" charset="0"/>
                </a:rPr>
                <a:t>d’euros</a:t>
              </a:r>
              <a:endParaRPr lang="fr-FR" sz="1100" b="1">
                <a:solidFill>
                  <a:srgbClr val="000000"/>
                </a:solidFill>
                <a:cs typeface="Arial" panose="020B0604020202020204" pitchFamily="34" charset="0"/>
              </a:endParaRPr>
            </a:p>
          </p:txBody>
        </p:sp>
      </p:grpSp>
      <p:sp>
        <p:nvSpPr>
          <p:cNvPr id="11" name="ZoneTexte 10">
            <a:extLst>
              <a:ext uri="{FF2B5EF4-FFF2-40B4-BE49-F238E27FC236}">
                <a16:creationId xmlns:a16="http://schemas.microsoft.com/office/drawing/2014/main" id="{2D79125F-4E0F-9DD2-FE17-83AE2BC0C646}"/>
              </a:ext>
            </a:extLst>
          </p:cNvPr>
          <p:cNvSpPr txBox="1"/>
          <p:nvPr/>
        </p:nvSpPr>
        <p:spPr>
          <a:xfrm>
            <a:off x="500743" y="1255596"/>
            <a:ext cx="6245888" cy="1261884"/>
          </a:xfrm>
          <a:prstGeom prst="rect">
            <a:avLst/>
          </a:prstGeom>
          <a:noFill/>
        </p:spPr>
        <p:txBody>
          <a:bodyPr wrap="square" rtlCol="0">
            <a:spAutoFit/>
          </a:bodyPr>
          <a:lstStyle/>
          <a:p>
            <a:pPr algn="just"/>
            <a:r>
              <a:rPr lang="fr-FR" sz="1400" dirty="0"/>
              <a:t>Cette analyse porte sur 71 entreprises, à savoir l'intégralité du CAC 40 et de l’Euro </a:t>
            </a:r>
            <a:r>
              <a:rPr lang="fr-FR" sz="1400" dirty="0" err="1"/>
              <a:t>Stoxx</a:t>
            </a:r>
            <a:r>
              <a:rPr lang="fr-FR" sz="1400" dirty="0"/>
              <a:t> 50.  Elle porte donc également sur des entreprises localisées dans des pays qui n’avaient pas encore transposé la Directive CSRD pour la clôture annuelle 2024. </a:t>
            </a:r>
          </a:p>
          <a:p>
            <a:endParaRPr lang="fr-FR" sz="2000" dirty="0"/>
          </a:p>
        </p:txBody>
      </p:sp>
      <p:graphicFrame>
        <p:nvGraphicFramePr>
          <p:cNvPr id="12" name="Tableau 11">
            <a:extLst>
              <a:ext uri="{FF2B5EF4-FFF2-40B4-BE49-F238E27FC236}">
                <a16:creationId xmlns:a16="http://schemas.microsoft.com/office/drawing/2014/main" id="{842990FB-06C9-7C84-39C0-97DF73CE4925}"/>
              </a:ext>
            </a:extLst>
          </p:cNvPr>
          <p:cNvGraphicFramePr>
            <a:graphicFrameLocks noGrp="1"/>
          </p:cNvGraphicFramePr>
          <p:nvPr>
            <p:extLst>
              <p:ext uri="{D42A27DB-BD31-4B8C-83A1-F6EECF244321}">
                <p14:modId xmlns:p14="http://schemas.microsoft.com/office/powerpoint/2010/main" val="3362714108"/>
              </p:ext>
            </p:extLst>
          </p:nvPr>
        </p:nvGraphicFramePr>
        <p:xfrm>
          <a:off x="1041467" y="3356966"/>
          <a:ext cx="4599365" cy="2915657"/>
        </p:xfrm>
        <a:graphic>
          <a:graphicData uri="http://schemas.openxmlformats.org/drawingml/2006/table">
            <a:tbl>
              <a:tblPr firstRow="1" firstCol="1" bandRow="1">
                <a:tableStyleId>{B301B821-A1FF-4177-AEE7-76D212191A09}</a:tableStyleId>
              </a:tblPr>
              <a:tblGrid>
                <a:gridCol w="1504520">
                  <a:extLst>
                    <a:ext uri="{9D8B030D-6E8A-4147-A177-3AD203B41FA5}">
                      <a16:colId xmlns:a16="http://schemas.microsoft.com/office/drawing/2014/main" val="76495650"/>
                    </a:ext>
                  </a:extLst>
                </a:gridCol>
                <a:gridCol w="1711298">
                  <a:extLst>
                    <a:ext uri="{9D8B030D-6E8A-4147-A177-3AD203B41FA5}">
                      <a16:colId xmlns:a16="http://schemas.microsoft.com/office/drawing/2014/main" val="119866455"/>
                    </a:ext>
                  </a:extLst>
                </a:gridCol>
                <a:gridCol w="1383547">
                  <a:extLst>
                    <a:ext uri="{9D8B030D-6E8A-4147-A177-3AD203B41FA5}">
                      <a16:colId xmlns:a16="http://schemas.microsoft.com/office/drawing/2014/main" val="1559921874"/>
                    </a:ext>
                  </a:extLst>
                </a:gridCol>
              </a:tblGrid>
              <a:tr h="541646">
                <a:tc>
                  <a:txBody>
                    <a:bodyPr/>
                    <a:lstStyle/>
                    <a:p>
                      <a:pPr>
                        <a:lnSpc>
                          <a:spcPct val="200000"/>
                        </a:lnSpc>
                        <a:buNone/>
                      </a:pPr>
                      <a:r>
                        <a:rPr lang="fr-FR" sz="1000" kern="100">
                          <a:effectLst/>
                        </a:rPr>
                        <a:t>Pays</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buNone/>
                      </a:pPr>
                      <a:r>
                        <a:rPr lang="fr-FR" sz="1000" kern="100">
                          <a:effectLst/>
                        </a:rPr>
                        <a:t>Statut de transposition</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buNone/>
                      </a:pPr>
                      <a:r>
                        <a:rPr lang="fr-FR" sz="1000" kern="100">
                          <a:effectLst/>
                        </a:rPr>
                        <a:t>Nombre d'entreprises analysées</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839499829"/>
                  </a:ext>
                </a:extLst>
              </a:tr>
              <a:tr h="251284">
                <a:tc>
                  <a:txBody>
                    <a:bodyPr/>
                    <a:lstStyle/>
                    <a:p>
                      <a:pPr>
                        <a:lnSpc>
                          <a:spcPct val="200000"/>
                        </a:lnSpc>
                        <a:buNone/>
                      </a:pPr>
                      <a:r>
                        <a:rPr lang="fr-FR" sz="1000" kern="100">
                          <a:effectLst/>
                        </a:rPr>
                        <a:t>France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Transposition en vigueur</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38</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117449920"/>
                  </a:ext>
                </a:extLst>
              </a:tr>
              <a:tr h="251284">
                <a:tc>
                  <a:txBody>
                    <a:bodyPr/>
                    <a:lstStyle/>
                    <a:p>
                      <a:pPr>
                        <a:lnSpc>
                          <a:spcPct val="200000"/>
                        </a:lnSpc>
                        <a:buNone/>
                      </a:pPr>
                      <a:r>
                        <a:rPr lang="fr-FR" sz="1000" kern="100">
                          <a:effectLst/>
                        </a:rPr>
                        <a:t>Finlande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Transposition en vigueur</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1</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988947185"/>
                  </a:ext>
                </a:extLst>
              </a:tr>
              <a:tr h="251284">
                <a:tc>
                  <a:txBody>
                    <a:bodyPr/>
                    <a:lstStyle/>
                    <a:p>
                      <a:pPr>
                        <a:lnSpc>
                          <a:spcPct val="200000"/>
                        </a:lnSpc>
                        <a:buNone/>
                      </a:pPr>
                      <a:r>
                        <a:rPr lang="fr-FR" sz="1000" kern="100">
                          <a:effectLst/>
                        </a:rPr>
                        <a:t>Irlande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Transposition en vigueur</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1</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31513931"/>
                  </a:ext>
                </a:extLst>
              </a:tr>
              <a:tr h="251284">
                <a:tc>
                  <a:txBody>
                    <a:bodyPr/>
                    <a:lstStyle/>
                    <a:p>
                      <a:pPr>
                        <a:lnSpc>
                          <a:spcPct val="200000"/>
                        </a:lnSpc>
                        <a:buNone/>
                      </a:pPr>
                      <a:r>
                        <a:rPr lang="fr-FR" sz="1000" kern="100">
                          <a:effectLst/>
                        </a:rPr>
                        <a:t>Italie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dirty="0">
                          <a:effectLst/>
                        </a:rPr>
                        <a:t>Transposition en vigueur</a:t>
                      </a:r>
                      <a:r>
                        <a:rPr lang="en-GB" sz="1000" kern="100" dirty="0">
                          <a:effectLst/>
                        </a:rPr>
                        <a:t> </a:t>
                      </a: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4</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23067684"/>
                  </a:ext>
                </a:extLst>
              </a:tr>
              <a:tr h="251284">
                <a:tc>
                  <a:txBody>
                    <a:bodyPr/>
                    <a:lstStyle/>
                    <a:p>
                      <a:pPr>
                        <a:lnSpc>
                          <a:spcPct val="200000"/>
                        </a:lnSpc>
                        <a:buNone/>
                      </a:pPr>
                      <a:r>
                        <a:rPr lang="fr-FR" sz="1000" kern="100">
                          <a:effectLst/>
                        </a:rPr>
                        <a:t>Belgique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Transposition partielle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1</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468738935"/>
                  </a:ext>
                </a:extLst>
              </a:tr>
              <a:tr h="251284">
                <a:tc>
                  <a:txBody>
                    <a:bodyPr/>
                    <a:lstStyle/>
                    <a:p>
                      <a:pPr>
                        <a:lnSpc>
                          <a:spcPct val="200000"/>
                        </a:lnSpc>
                        <a:buNone/>
                      </a:pPr>
                      <a:r>
                        <a:rPr lang="fr-FR" sz="1000" kern="100">
                          <a:effectLst/>
                        </a:rPr>
                        <a:t>Allemagne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dirty="0">
                          <a:effectLst/>
                        </a:rPr>
                        <a:t>Non encore transposé</a:t>
                      </a:r>
                      <a:r>
                        <a:rPr lang="en-GB" sz="1000" kern="100" dirty="0">
                          <a:effectLst/>
                        </a:rPr>
                        <a:t> </a:t>
                      </a: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14</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64465873"/>
                  </a:ext>
                </a:extLst>
              </a:tr>
              <a:tr h="251284">
                <a:tc>
                  <a:txBody>
                    <a:bodyPr/>
                    <a:lstStyle/>
                    <a:p>
                      <a:pPr>
                        <a:lnSpc>
                          <a:spcPct val="200000"/>
                        </a:lnSpc>
                        <a:buNone/>
                      </a:pPr>
                      <a:r>
                        <a:rPr lang="fr-FR" sz="1000" kern="100">
                          <a:effectLst/>
                        </a:rPr>
                        <a:t>Pays-Bas</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Non encore transposé</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6</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39381581"/>
                  </a:ext>
                </a:extLst>
              </a:tr>
              <a:tr h="251284">
                <a:tc>
                  <a:txBody>
                    <a:bodyPr/>
                    <a:lstStyle/>
                    <a:p>
                      <a:pPr>
                        <a:lnSpc>
                          <a:spcPct val="200000"/>
                        </a:lnSpc>
                        <a:buNone/>
                      </a:pPr>
                      <a:r>
                        <a:rPr lang="fr-FR" sz="1000" kern="100">
                          <a:effectLst/>
                        </a:rPr>
                        <a:t>Espagne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Non encore transposé</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4</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587661375"/>
                  </a:ext>
                </a:extLst>
              </a:tr>
              <a:tr h="251284">
                <a:tc>
                  <a:txBody>
                    <a:bodyPr/>
                    <a:lstStyle/>
                    <a:p>
                      <a:pPr>
                        <a:lnSpc>
                          <a:spcPct val="200000"/>
                        </a:lnSpc>
                        <a:buNone/>
                      </a:pPr>
                      <a:r>
                        <a:rPr lang="fr-FR" sz="1000" kern="100">
                          <a:effectLst/>
                        </a:rPr>
                        <a:t>Luxembourg</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Non encore transposé</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dirty="0">
                          <a:effectLst/>
                        </a:rPr>
                        <a:t>2</a:t>
                      </a: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85944978"/>
                  </a:ext>
                </a:extLst>
              </a:tr>
            </a:tbl>
          </a:graphicData>
        </a:graphic>
      </p:graphicFrame>
      <p:sp>
        <p:nvSpPr>
          <p:cNvPr id="18" name="ZoneTexte 17">
            <a:extLst>
              <a:ext uri="{FF2B5EF4-FFF2-40B4-BE49-F238E27FC236}">
                <a16:creationId xmlns:a16="http://schemas.microsoft.com/office/drawing/2014/main" id="{51ED98D8-CD7F-2E15-A03C-86F50EE6A08B}"/>
              </a:ext>
            </a:extLst>
          </p:cNvPr>
          <p:cNvSpPr txBox="1"/>
          <p:nvPr/>
        </p:nvSpPr>
        <p:spPr>
          <a:xfrm>
            <a:off x="7649308" y="633964"/>
            <a:ext cx="3717379" cy="1323439"/>
          </a:xfrm>
          <a:prstGeom prst="rect">
            <a:avLst/>
          </a:prstGeom>
          <a:noFill/>
        </p:spPr>
        <p:txBody>
          <a:bodyPr wrap="square" lIns="91440" tIns="45720" rIns="91440" bIns="45720" anchor="t">
            <a:spAutoFit/>
          </a:bodyPr>
          <a:lstStyle/>
          <a:p>
            <a:pPr algn="ctr"/>
            <a:r>
              <a:rPr lang="fr-FR" sz="1600" dirty="0">
                <a:solidFill>
                  <a:schemeClr val="bg1"/>
                </a:solidFill>
              </a:rPr>
              <a:t>Pour cette étude, les entreprises ont été regroupées en huit grands secteurs d’activité afin d’identifier d’éventuelles tendances sectorielles en matière de connectivité.</a:t>
            </a:r>
          </a:p>
        </p:txBody>
      </p:sp>
      <p:sp>
        <p:nvSpPr>
          <p:cNvPr id="4" name="Espace réservé du numéro de diapositive 3">
            <a:extLst>
              <a:ext uri="{FF2B5EF4-FFF2-40B4-BE49-F238E27FC236}">
                <a16:creationId xmlns:a16="http://schemas.microsoft.com/office/drawing/2014/main" id="{A9ADAFAB-935D-6A90-97F1-68239230449B}"/>
              </a:ext>
            </a:extLst>
          </p:cNvPr>
          <p:cNvSpPr>
            <a:spLocks noGrp="1"/>
          </p:cNvSpPr>
          <p:nvPr>
            <p:ph type="sldNum" sz="quarter" idx="12"/>
          </p:nvPr>
        </p:nvSpPr>
        <p:spPr/>
        <p:txBody>
          <a:bodyPr/>
          <a:lstStyle/>
          <a:p>
            <a:fld id="{2E12CFF1-E198-4524-86B2-F442B98BF2E1}" type="slidenum">
              <a:rPr lang="fr-FR" smtClean="0"/>
              <a:t>6</a:t>
            </a:fld>
            <a:endParaRPr lang="fr-FR"/>
          </a:p>
        </p:txBody>
      </p:sp>
      <p:graphicFrame>
        <p:nvGraphicFramePr>
          <p:cNvPr id="14" name="Graphique 13">
            <a:extLst>
              <a:ext uri="{FF2B5EF4-FFF2-40B4-BE49-F238E27FC236}">
                <a16:creationId xmlns:a16="http://schemas.microsoft.com/office/drawing/2014/main" id="{1312FBE2-2E3B-1643-80CB-C35105907CBF}"/>
              </a:ext>
            </a:extLst>
          </p:cNvPr>
          <p:cNvGraphicFramePr/>
          <p:nvPr>
            <p:extLst>
              <p:ext uri="{D42A27DB-BD31-4B8C-83A1-F6EECF244321}">
                <p14:modId xmlns:p14="http://schemas.microsoft.com/office/powerpoint/2010/main" val="3328838191"/>
              </p:ext>
            </p:extLst>
          </p:nvPr>
        </p:nvGraphicFramePr>
        <p:xfrm>
          <a:off x="7162799" y="2305114"/>
          <a:ext cx="4865077" cy="43026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011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78518-67BF-B6C2-6366-6FE3FDDBC740}"/>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C717AE3B-C137-1CB4-D221-090CF4B300C3}"/>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D03DA1AF-00D3-E6EB-D337-934A0AA0F140}"/>
              </a:ext>
            </a:extLst>
          </p:cNvPr>
          <p:cNvSpPr txBox="1"/>
          <p:nvPr/>
        </p:nvSpPr>
        <p:spPr>
          <a:xfrm>
            <a:off x="494982" y="564187"/>
            <a:ext cx="5493657" cy="830997"/>
          </a:xfrm>
          <a:prstGeom prst="rect">
            <a:avLst/>
          </a:prstGeom>
          <a:noFill/>
        </p:spPr>
        <p:txBody>
          <a:bodyPr wrap="square" rtlCol="0">
            <a:spAutoFit/>
          </a:bodyPr>
          <a:lstStyle/>
          <a:p>
            <a:r>
              <a:rPr lang="fr-FR" sz="2400" b="1"/>
              <a:t>MODALITES DE CONSTRUCTION DES RAPPORTS</a:t>
            </a:r>
          </a:p>
        </p:txBody>
      </p:sp>
      <p:sp>
        <p:nvSpPr>
          <p:cNvPr id="6" name="ZoneTexte 5">
            <a:extLst>
              <a:ext uri="{FF2B5EF4-FFF2-40B4-BE49-F238E27FC236}">
                <a16:creationId xmlns:a16="http://schemas.microsoft.com/office/drawing/2014/main" id="{2F405EA3-96AD-A4AF-3EC7-F4BAFA92310D}"/>
              </a:ext>
            </a:extLst>
          </p:cNvPr>
          <p:cNvSpPr txBox="1"/>
          <p:nvPr/>
        </p:nvSpPr>
        <p:spPr>
          <a:xfrm>
            <a:off x="494982" y="1323169"/>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Conformité aux normes ESRS</a:t>
            </a:r>
          </a:p>
        </p:txBody>
      </p:sp>
      <p:sp>
        <p:nvSpPr>
          <p:cNvPr id="14" name="ZoneTexte 13">
            <a:extLst>
              <a:ext uri="{FF2B5EF4-FFF2-40B4-BE49-F238E27FC236}">
                <a16:creationId xmlns:a16="http://schemas.microsoft.com/office/drawing/2014/main" id="{B0087699-D233-1CB7-5E6F-A8E8724E07C3}"/>
              </a:ext>
            </a:extLst>
          </p:cNvPr>
          <p:cNvSpPr txBox="1"/>
          <p:nvPr/>
        </p:nvSpPr>
        <p:spPr>
          <a:xfrm>
            <a:off x="329364" y="1737391"/>
            <a:ext cx="6382936" cy="1448730"/>
          </a:xfrm>
          <a:prstGeom prst="rect">
            <a:avLst/>
          </a:prstGeom>
          <a:noFill/>
        </p:spPr>
        <p:txBody>
          <a:bodyPr wrap="square">
            <a:spAutoFit/>
          </a:bodyPr>
          <a:lstStyle/>
          <a:p>
            <a:pPr algn="just">
              <a:lnSpc>
                <a:spcPct val="120000"/>
              </a:lnSpc>
              <a:spcAft>
                <a:spcPts val="400"/>
              </a:spcAft>
              <a:buNone/>
            </a:pPr>
            <a:r>
              <a:rPr lang="fr-FR" sz="1400" dirty="0">
                <a:effectLst/>
                <a:latin typeface="Aptos" panose="020B0004020202020204" pitchFamily="34" charset="0"/>
                <a:ea typeface="Aptos" panose="020B0004020202020204" pitchFamily="34" charset="0"/>
                <a:cs typeface="Arial" panose="020B0604020202020204" pitchFamily="34" charset="0"/>
              </a:rPr>
              <a:t>Alors que tous les pays n’ont pas encore transposé la directive, </a:t>
            </a:r>
            <a:r>
              <a:rPr lang="fr-FR" sz="1400" b="1" dirty="0">
                <a:effectLst/>
                <a:latin typeface="Aptos" panose="020B0004020202020204" pitchFamily="34" charset="0"/>
                <a:ea typeface="Aptos" panose="020B0004020202020204" pitchFamily="34" charset="0"/>
                <a:cs typeface="Arial" panose="020B0604020202020204" pitchFamily="34" charset="0"/>
              </a:rPr>
              <a:t>87 % des entreprises du panel ont publié un rapport de durabilité conforme à la CSRD</a:t>
            </a:r>
            <a:r>
              <a:rPr lang="fr-FR" sz="1400" dirty="0">
                <a:effectLst/>
                <a:latin typeface="Aptos" panose="020B0004020202020204" pitchFamily="34" charset="0"/>
                <a:ea typeface="Aptos" panose="020B0004020202020204" pitchFamily="34" charset="0"/>
                <a:cs typeface="Arial" panose="020B0604020202020204" pitchFamily="34" charset="0"/>
              </a:rPr>
              <a:t>. </a:t>
            </a:r>
          </a:p>
          <a:p>
            <a:pPr algn="just">
              <a:spcAft>
                <a:spcPts val="400"/>
              </a:spcAft>
              <a:buNone/>
            </a:pPr>
            <a:r>
              <a:rPr lang="fr-FR" sz="1200" dirty="0">
                <a:effectLst/>
                <a:latin typeface="Aptos" panose="020B0004020202020204" pitchFamily="34" charset="0"/>
                <a:ea typeface="Aptos" panose="020B0004020202020204" pitchFamily="34" charset="0"/>
                <a:cs typeface="Arial" panose="020B0604020202020204" pitchFamily="34" charset="0"/>
              </a:rPr>
              <a:t>Ce chiffre recouvre donc à la fois des publications obligatoires (dans les pays où la CSRD a été transposée), et des publications volontaires mais conformes (dans des pays où la directive n’est pas encore en vigueur) : </a:t>
            </a:r>
          </a:p>
          <a:p>
            <a:pPr algn="just">
              <a:lnSpc>
                <a:spcPct val="120000"/>
              </a:lnSpc>
              <a:spcAft>
                <a:spcPts val="400"/>
              </a:spcAft>
              <a:buNone/>
            </a:pPr>
            <a:endParaRPr lang="fr-FR" sz="1050" dirty="0">
              <a:effectLst/>
              <a:latin typeface="Aptos" panose="020B0004020202020204" pitchFamily="34" charset="0"/>
              <a:ea typeface="Aptos" panose="020B0004020202020204" pitchFamily="34" charset="0"/>
              <a:cs typeface="Arial" panose="020B0604020202020204" pitchFamily="34" charset="0"/>
            </a:endParaRPr>
          </a:p>
        </p:txBody>
      </p:sp>
      <p:graphicFrame>
        <p:nvGraphicFramePr>
          <p:cNvPr id="15" name="Tableau 14">
            <a:extLst>
              <a:ext uri="{FF2B5EF4-FFF2-40B4-BE49-F238E27FC236}">
                <a16:creationId xmlns:a16="http://schemas.microsoft.com/office/drawing/2014/main" id="{7EBE4C3F-8092-B30D-C1E3-E384F3EA8FF3}"/>
              </a:ext>
            </a:extLst>
          </p:cNvPr>
          <p:cNvGraphicFramePr>
            <a:graphicFrameLocks noGrp="1"/>
          </p:cNvGraphicFramePr>
          <p:nvPr/>
        </p:nvGraphicFramePr>
        <p:xfrm>
          <a:off x="406676" y="3001348"/>
          <a:ext cx="6439504" cy="2872232"/>
        </p:xfrm>
        <a:graphic>
          <a:graphicData uri="http://schemas.openxmlformats.org/drawingml/2006/table">
            <a:tbl>
              <a:tblPr firstRow="1" firstCol="1" bandRow="1">
                <a:tableStyleId>{5C22544A-7EE6-4342-B048-85BDC9FD1C3A}</a:tableStyleId>
              </a:tblPr>
              <a:tblGrid>
                <a:gridCol w="1214861">
                  <a:extLst>
                    <a:ext uri="{9D8B030D-6E8A-4147-A177-3AD203B41FA5}">
                      <a16:colId xmlns:a16="http://schemas.microsoft.com/office/drawing/2014/main" val="451395969"/>
                    </a:ext>
                  </a:extLst>
                </a:gridCol>
                <a:gridCol w="1688981">
                  <a:extLst>
                    <a:ext uri="{9D8B030D-6E8A-4147-A177-3AD203B41FA5}">
                      <a16:colId xmlns:a16="http://schemas.microsoft.com/office/drawing/2014/main" val="886137963"/>
                    </a:ext>
                  </a:extLst>
                </a:gridCol>
                <a:gridCol w="1001625">
                  <a:extLst>
                    <a:ext uri="{9D8B030D-6E8A-4147-A177-3AD203B41FA5}">
                      <a16:colId xmlns:a16="http://schemas.microsoft.com/office/drawing/2014/main" val="358436028"/>
                    </a:ext>
                  </a:extLst>
                </a:gridCol>
                <a:gridCol w="1096379">
                  <a:extLst>
                    <a:ext uri="{9D8B030D-6E8A-4147-A177-3AD203B41FA5}">
                      <a16:colId xmlns:a16="http://schemas.microsoft.com/office/drawing/2014/main" val="561837636"/>
                    </a:ext>
                  </a:extLst>
                </a:gridCol>
                <a:gridCol w="1437658">
                  <a:extLst>
                    <a:ext uri="{9D8B030D-6E8A-4147-A177-3AD203B41FA5}">
                      <a16:colId xmlns:a16="http://schemas.microsoft.com/office/drawing/2014/main" val="3043334741"/>
                    </a:ext>
                  </a:extLst>
                </a:gridCol>
              </a:tblGrid>
              <a:tr h="498221">
                <a:tc>
                  <a:txBody>
                    <a:bodyPr/>
                    <a:lstStyle/>
                    <a:p>
                      <a:pPr>
                        <a:lnSpc>
                          <a:spcPct val="200000"/>
                        </a:lnSpc>
                        <a:buNone/>
                      </a:pPr>
                      <a:r>
                        <a:rPr lang="fr-FR" sz="1000" kern="100" dirty="0">
                          <a:effectLst/>
                        </a:rPr>
                        <a:t>Pays</a:t>
                      </a:r>
                      <a:r>
                        <a:rPr lang="en-GB" sz="1000" kern="100" dirty="0">
                          <a:effectLst/>
                        </a:rPr>
                        <a:t> V</a:t>
                      </a: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100000"/>
                        </a:lnSpc>
                        <a:buNone/>
                      </a:pPr>
                      <a:r>
                        <a:rPr lang="fr-FR" sz="1000" kern="100" dirty="0">
                          <a:effectLst/>
                        </a:rPr>
                        <a:t>Statut de transposition</a:t>
                      </a:r>
                      <a:r>
                        <a:rPr lang="en-GB" sz="1000" kern="100" dirty="0">
                          <a:effectLst/>
                        </a:rPr>
                        <a:t> </a:t>
                      </a: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00000"/>
                        </a:lnSpc>
                        <a:buNone/>
                      </a:pPr>
                      <a:r>
                        <a:rPr lang="fr-FR" sz="1000" kern="100" dirty="0">
                          <a:effectLst/>
                        </a:rPr>
                        <a:t>Nombre d'entreprises analysées</a:t>
                      </a:r>
                      <a:r>
                        <a:rPr lang="en-GB" sz="1000" kern="100" dirty="0">
                          <a:effectLst/>
                        </a:rPr>
                        <a:t> </a:t>
                      </a: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100000"/>
                        </a:lnSpc>
                        <a:buNone/>
                      </a:pPr>
                      <a:r>
                        <a:rPr lang="fr-FR" sz="1000" kern="100" dirty="0">
                          <a:effectLst/>
                        </a:rPr>
                        <a:t>Publications conformes </a:t>
                      </a:r>
                      <a:endParaRPr lang="fr-FR" sz="1000" kern="100" dirty="0">
                        <a:solidFill>
                          <a:schemeClr val="accent2"/>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00000"/>
                        </a:lnSpc>
                        <a:buNone/>
                      </a:pPr>
                      <a:r>
                        <a:rPr lang="fr-FR" sz="1000" b="1" kern="100" dirty="0">
                          <a:solidFill>
                            <a:schemeClr val="lt1"/>
                          </a:solidFill>
                          <a:effectLst/>
                          <a:latin typeface="+mn-lt"/>
                          <a:ea typeface="+mn-ea"/>
                          <a:cs typeface="+mn-cs"/>
                        </a:rPr>
                        <a:t>Raisons de  non-publication</a:t>
                      </a:r>
                    </a:p>
                  </a:txBody>
                  <a:tcPr marL="68580" marR="68580" marT="0" marB="0" anchor="ctr"/>
                </a:tc>
                <a:extLst>
                  <a:ext uri="{0D108BD9-81ED-4DB2-BD59-A6C34878D82A}">
                    <a16:rowId xmlns:a16="http://schemas.microsoft.com/office/drawing/2014/main" val="907352533"/>
                  </a:ext>
                </a:extLst>
              </a:tr>
              <a:tr h="231138">
                <a:tc>
                  <a:txBody>
                    <a:bodyPr/>
                    <a:lstStyle/>
                    <a:p>
                      <a:pPr>
                        <a:lnSpc>
                          <a:spcPct val="200000"/>
                        </a:lnSpc>
                        <a:buNone/>
                      </a:pPr>
                      <a:r>
                        <a:rPr lang="fr-FR" sz="1000" kern="100">
                          <a:effectLst/>
                        </a:rPr>
                        <a:t>France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Transposition en vigueur</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38</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b="1" kern="100" dirty="0">
                          <a:effectLst/>
                        </a:rPr>
                        <a:t>36</a:t>
                      </a:r>
                      <a:r>
                        <a:rPr lang="fr-FR" sz="1000" kern="100" dirty="0">
                          <a:effectLst/>
                        </a:rPr>
                        <a:t> (95%)</a:t>
                      </a: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688737065"/>
                  </a:ext>
                </a:extLst>
              </a:tr>
              <a:tr h="231138">
                <a:tc>
                  <a:txBody>
                    <a:bodyPr/>
                    <a:lstStyle/>
                    <a:p>
                      <a:pPr>
                        <a:lnSpc>
                          <a:spcPct val="200000"/>
                        </a:lnSpc>
                        <a:buNone/>
                      </a:pPr>
                      <a:r>
                        <a:rPr lang="fr-FR" sz="1000" kern="100">
                          <a:effectLst/>
                        </a:rPr>
                        <a:t>Finlande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Transposition en vigueur</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1</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b="1" kern="100" dirty="0">
                          <a:effectLst/>
                        </a:rPr>
                        <a:t>1</a:t>
                      </a:r>
                      <a:r>
                        <a:rPr lang="fr-FR" sz="1000" kern="100" dirty="0">
                          <a:effectLst/>
                        </a:rPr>
                        <a:t> (100%)</a:t>
                      </a: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94312397"/>
                  </a:ext>
                </a:extLst>
              </a:tr>
              <a:tr h="231138">
                <a:tc>
                  <a:txBody>
                    <a:bodyPr/>
                    <a:lstStyle/>
                    <a:p>
                      <a:pPr>
                        <a:lnSpc>
                          <a:spcPct val="200000"/>
                        </a:lnSpc>
                        <a:buNone/>
                      </a:pPr>
                      <a:r>
                        <a:rPr lang="fr-FR" sz="1000" kern="100">
                          <a:effectLst/>
                        </a:rPr>
                        <a:t>Irlande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Transposition en vigueur</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1</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b="1" kern="100" dirty="0">
                          <a:effectLst/>
                        </a:rPr>
                        <a:t>0 </a:t>
                      </a:r>
                      <a:r>
                        <a:rPr lang="fr-FR" sz="1000" b="0" kern="100" dirty="0">
                          <a:effectLst/>
                        </a:rPr>
                        <a:t>(0%)</a:t>
                      </a:r>
                      <a:endParaRPr lang="fr-FR" sz="1000" b="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0" algn="ctr" defTabSz="914400" rtl="0" eaLnBrk="1" latinLnBrk="0" hangingPunct="1">
                        <a:lnSpc>
                          <a:spcPct val="100000"/>
                        </a:lnSpc>
                        <a:buNone/>
                      </a:pPr>
                      <a:r>
                        <a:rPr lang="fr-FR" sz="800" kern="1200" dirty="0">
                          <a:solidFill>
                            <a:schemeClr val="tx1"/>
                          </a:solidFill>
                          <a:latin typeface="+mn-lt"/>
                          <a:ea typeface="+mn-ea"/>
                          <a:cs typeface="+mn-cs"/>
                        </a:rPr>
                        <a:t>S’est déclarée non soumise</a:t>
                      </a:r>
                    </a:p>
                  </a:txBody>
                  <a:tcPr marL="68580" marR="68580" marT="0" marB="0"/>
                </a:tc>
                <a:extLst>
                  <a:ext uri="{0D108BD9-81ED-4DB2-BD59-A6C34878D82A}">
                    <a16:rowId xmlns:a16="http://schemas.microsoft.com/office/drawing/2014/main" val="418722275"/>
                  </a:ext>
                </a:extLst>
              </a:tr>
              <a:tr h="231138">
                <a:tc>
                  <a:txBody>
                    <a:bodyPr/>
                    <a:lstStyle/>
                    <a:p>
                      <a:pPr>
                        <a:lnSpc>
                          <a:spcPct val="200000"/>
                        </a:lnSpc>
                        <a:buNone/>
                      </a:pPr>
                      <a:r>
                        <a:rPr lang="fr-FR" sz="1000" kern="100">
                          <a:effectLst/>
                        </a:rPr>
                        <a:t>Italie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Transposition en vigueur</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4</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b="1" kern="100" dirty="0">
                          <a:effectLst/>
                        </a:rPr>
                        <a:t>4 </a:t>
                      </a:r>
                      <a:r>
                        <a:rPr lang="fr-FR" sz="1000" kern="100" dirty="0">
                          <a:effectLst/>
                        </a:rPr>
                        <a:t>(100%)</a:t>
                      </a: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657684741"/>
                  </a:ext>
                </a:extLst>
              </a:tr>
              <a:tr h="231138">
                <a:tc>
                  <a:txBody>
                    <a:bodyPr/>
                    <a:lstStyle/>
                    <a:p>
                      <a:pPr>
                        <a:lnSpc>
                          <a:spcPct val="200000"/>
                        </a:lnSpc>
                        <a:buNone/>
                      </a:pPr>
                      <a:r>
                        <a:rPr lang="fr-FR" sz="1000" kern="100">
                          <a:effectLst/>
                        </a:rPr>
                        <a:t>Belgique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Transposition partielle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1</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b="1" kern="100" dirty="0">
                          <a:effectLst/>
                        </a:rPr>
                        <a:t>1 </a:t>
                      </a:r>
                      <a:r>
                        <a:rPr lang="fr-FR" sz="1000" kern="100" dirty="0">
                          <a:effectLst/>
                        </a:rPr>
                        <a:t>(100%)</a:t>
                      </a: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83243644"/>
                  </a:ext>
                </a:extLst>
              </a:tr>
              <a:tr h="231138">
                <a:tc>
                  <a:txBody>
                    <a:bodyPr/>
                    <a:lstStyle/>
                    <a:p>
                      <a:pPr>
                        <a:lnSpc>
                          <a:spcPct val="200000"/>
                        </a:lnSpc>
                        <a:buNone/>
                      </a:pPr>
                      <a:r>
                        <a:rPr lang="fr-FR" sz="1000" kern="100">
                          <a:effectLst/>
                        </a:rPr>
                        <a:t>Allemagne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Non encore transposé</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14</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b="1" kern="100" dirty="0">
                          <a:effectLst/>
                        </a:rPr>
                        <a:t>11 </a:t>
                      </a:r>
                      <a:r>
                        <a:rPr lang="fr-FR" sz="1000" kern="100" dirty="0">
                          <a:effectLst/>
                        </a:rPr>
                        <a:t>(78%)</a:t>
                      </a: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637557390"/>
                  </a:ext>
                </a:extLst>
              </a:tr>
              <a:tr h="231138">
                <a:tc>
                  <a:txBody>
                    <a:bodyPr/>
                    <a:lstStyle/>
                    <a:p>
                      <a:pPr>
                        <a:lnSpc>
                          <a:spcPct val="200000"/>
                        </a:lnSpc>
                        <a:buNone/>
                      </a:pPr>
                      <a:r>
                        <a:rPr lang="fr-FR" sz="1000" kern="100">
                          <a:effectLst/>
                        </a:rPr>
                        <a:t>Pays-Bas</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Non encore transposé</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6</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b="1" kern="100" dirty="0">
                          <a:effectLst/>
                        </a:rPr>
                        <a:t>5</a:t>
                      </a:r>
                      <a:r>
                        <a:rPr lang="fr-FR" sz="1000" kern="100" dirty="0">
                          <a:effectLst/>
                        </a:rPr>
                        <a:t> (83%)</a:t>
                      </a: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90873303"/>
                  </a:ext>
                </a:extLst>
              </a:tr>
              <a:tr h="231138">
                <a:tc>
                  <a:txBody>
                    <a:bodyPr/>
                    <a:lstStyle/>
                    <a:p>
                      <a:pPr>
                        <a:lnSpc>
                          <a:spcPct val="200000"/>
                        </a:lnSpc>
                        <a:buNone/>
                      </a:pPr>
                      <a:r>
                        <a:rPr lang="fr-FR" sz="1000" kern="100">
                          <a:effectLst/>
                        </a:rPr>
                        <a:t>Espagne</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Non encore transposé</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4</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b="1" kern="100" dirty="0">
                          <a:effectLst/>
                        </a:rPr>
                        <a:t>4</a:t>
                      </a:r>
                      <a:r>
                        <a:rPr lang="fr-FR" sz="1000" kern="100" dirty="0">
                          <a:effectLst/>
                        </a:rPr>
                        <a:t>(100%)</a:t>
                      </a: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814665221"/>
                  </a:ext>
                </a:extLst>
              </a:tr>
              <a:tr h="231138">
                <a:tc>
                  <a:txBody>
                    <a:bodyPr/>
                    <a:lstStyle/>
                    <a:p>
                      <a:pPr>
                        <a:lnSpc>
                          <a:spcPct val="200000"/>
                        </a:lnSpc>
                        <a:buNone/>
                      </a:pPr>
                      <a:r>
                        <a:rPr lang="fr-FR" sz="1000" kern="100">
                          <a:effectLst/>
                        </a:rPr>
                        <a:t>Luxembourg</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nSpc>
                          <a:spcPct val="200000"/>
                        </a:lnSpc>
                        <a:buNone/>
                      </a:pPr>
                      <a:r>
                        <a:rPr lang="fr-FR" sz="1000" kern="100">
                          <a:effectLst/>
                        </a:rPr>
                        <a:t>Non encore transposé</a:t>
                      </a:r>
                      <a:r>
                        <a:rPr lang="en-GB" sz="1000" kern="100">
                          <a:effectLst/>
                        </a:rPr>
                        <a:t> </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kern="100">
                          <a:effectLst/>
                        </a:rPr>
                        <a:t>2</a:t>
                      </a:r>
                      <a:endParaRPr lang="fr-FR" sz="10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a:lnSpc>
                          <a:spcPct val="200000"/>
                        </a:lnSpc>
                        <a:buNone/>
                      </a:pPr>
                      <a:r>
                        <a:rPr lang="fr-FR" sz="1000" b="1" kern="100" dirty="0">
                          <a:effectLst/>
                        </a:rPr>
                        <a:t>0</a:t>
                      </a:r>
                      <a:r>
                        <a:rPr lang="fr-FR" sz="1000" kern="100" dirty="0">
                          <a:effectLst/>
                        </a:rPr>
                        <a:t> (0%)</a:t>
                      </a:r>
                      <a:endParaRPr lang="fr-FR" sz="10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l">
                        <a:lnSpc>
                          <a:spcPct val="100000"/>
                        </a:lnSpc>
                        <a:buNone/>
                      </a:pPr>
                      <a:endParaRPr lang="fr-FR" sz="800" kern="1200" dirty="0">
                        <a:solidFill>
                          <a:schemeClr val="tx1"/>
                        </a:solidFill>
                        <a:latin typeface="+mn-lt"/>
                        <a:ea typeface="+mn-ea"/>
                        <a:cs typeface="+mn-cs"/>
                      </a:endParaRPr>
                    </a:p>
                  </a:txBody>
                  <a:tcPr marL="68580" marR="68580" marT="0" marB="0"/>
                </a:tc>
                <a:extLst>
                  <a:ext uri="{0D108BD9-81ED-4DB2-BD59-A6C34878D82A}">
                    <a16:rowId xmlns:a16="http://schemas.microsoft.com/office/drawing/2014/main" val="4175743672"/>
                  </a:ext>
                </a:extLst>
              </a:tr>
            </a:tbl>
          </a:graphicData>
        </a:graphic>
      </p:graphicFrame>
      <p:sp>
        <p:nvSpPr>
          <p:cNvPr id="20" name="ZoneTexte 19">
            <a:extLst>
              <a:ext uri="{FF2B5EF4-FFF2-40B4-BE49-F238E27FC236}">
                <a16:creationId xmlns:a16="http://schemas.microsoft.com/office/drawing/2014/main" id="{A8F260E4-804A-0733-9085-8B6EA486470A}"/>
              </a:ext>
            </a:extLst>
          </p:cNvPr>
          <p:cNvSpPr txBox="1"/>
          <p:nvPr/>
        </p:nvSpPr>
        <p:spPr>
          <a:xfrm>
            <a:off x="7344508" y="4636222"/>
            <a:ext cx="4694996" cy="1920334"/>
          </a:xfrm>
          <a:prstGeom prst="rect">
            <a:avLst/>
          </a:prstGeom>
          <a:noFill/>
        </p:spPr>
        <p:txBody>
          <a:bodyPr wrap="square" rtlCol="0">
            <a:spAutoFit/>
          </a:bodyPr>
          <a:lstStyle/>
          <a:p>
            <a:pPr algn="just">
              <a:lnSpc>
                <a:spcPts val="1800"/>
              </a:lnSpc>
            </a:pPr>
            <a:r>
              <a:rPr lang="fr-FR" sz="1200" dirty="0">
                <a:solidFill>
                  <a:schemeClr val="bg1"/>
                </a:solidFill>
                <a:latin typeface="Aptos" panose="020B0004020202020204" pitchFamily="34" charset="0"/>
                <a:cs typeface="Arial" panose="020B0604020202020204" pitchFamily="34" charset="0"/>
              </a:rPr>
              <a:t>Ainsi, sur les 71 entreprises analysées, 4 n’avaient pas publié de rapport de durabilité à la date de notre étude en raison d’une clôture décalée, une s’est déclarée non soumise à l’obligation et  quatre n’ont pas publié de rapports car, ayant leur siège dans des pays n’ayant pas transposé la CSRD, elles n’ont pas souhaité anticiper leurs obligations. </a:t>
            </a:r>
          </a:p>
          <a:p>
            <a:pPr algn="just">
              <a:lnSpc>
                <a:spcPts val="1800"/>
              </a:lnSpc>
            </a:pPr>
            <a:endParaRPr lang="fr-FR" sz="1050" dirty="0">
              <a:solidFill>
                <a:schemeClr val="bg1"/>
              </a:solidFill>
            </a:endParaRPr>
          </a:p>
          <a:p>
            <a:pPr algn="just">
              <a:lnSpc>
                <a:spcPts val="1800"/>
              </a:lnSpc>
            </a:pPr>
            <a:endParaRPr lang="fr-FR" sz="1050" dirty="0">
              <a:solidFill>
                <a:schemeClr val="bg1"/>
              </a:solidFill>
            </a:endParaRPr>
          </a:p>
        </p:txBody>
      </p:sp>
      <p:sp>
        <p:nvSpPr>
          <p:cNvPr id="5" name="ZoneTexte 4">
            <a:extLst>
              <a:ext uri="{FF2B5EF4-FFF2-40B4-BE49-F238E27FC236}">
                <a16:creationId xmlns:a16="http://schemas.microsoft.com/office/drawing/2014/main" id="{BDE28448-AFDB-2C67-C2CE-0ADC3C8A3591}"/>
              </a:ext>
            </a:extLst>
          </p:cNvPr>
          <p:cNvSpPr txBox="1"/>
          <p:nvPr/>
        </p:nvSpPr>
        <p:spPr>
          <a:xfrm>
            <a:off x="998493" y="6148028"/>
            <a:ext cx="5966317" cy="523220"/>
          </a:xfrm>
          <a:prstGeom prst="rect">
            <a:avLst/>
          </a:prstGeom>
          <a:noFill/>
        </p:spPr>
        <p:txBody>
          <a:bodyPr wrap="square">
            <a:spAutoFit/>
          </a:bodyPr>
          <a:lstStyle/>
          <a:p>
            <a:pPr algn="ctr"/>
            <a:r>
              <a:rPr lang="fr-FR" sz="1400" b="1" dirty="0">
                <a:solidFill>
                  <a:schemeClr val="accent2"/>
                </a:solidFill>
              </a:rPr>
              <a:t>Les analyses suivantes porteront ainsi sur les 62 entreprises ayant publié des rapports conformes à la CSRD</a:t>
            </a:r>
          </a:p>
        </p:txBody>
      </p:sp>
      <p:sp>
        <p:nvSpPr>
          <p:cNvPr id="8" name="ZoneTexte 7">
            <a:extLst>
              <a:ext uri="{FF2B5EF4-FFF2-40B4-BE49-F238E27FC236}">
                <a16:creationId xmlns:a16="http://schemas.microsoft.com/office/drawing/2014/main" id="{DB279767-D4BD-1050-7573-B7A62D1FFFBC}"/>
              </a:ext>
            </a:extLst>
          </p:cNvPr>
          <p:cNvSpPr txBox="1"/>
          <p:nvPr/>
        </p:nvSpPr>
        <p:spPr>
          <a:xfrm>
            <a:off x="7077817" y="729280"/>
            <a:ext cx="4847492" cy="2744341"/>
          </a:xfrm>
          <a:prstGeom prst="rect">
            <a:avLst/>
          </a:prstGeom>
          <a:noFill/>
        </p:spPr>
        <p:txBody>
          <a:bodyPr wrap="square">
            <a:spAutoFit/>
          </a:bodyPr>
          <a:lstStyle/>
          <a:p>
            <a:pPr marL="342900" lvl="0" indent="-342900" algn="just">
              <a:lnSpc>
                <a:spcPct val="120000"/>
              </a:lnSpc>
              <a:spcAft>
                <a:spcPts val="400"/>
              </a:spcAft>
              <a:buClr>
                <a:srgbClr val="00B0F0"/>
              </a:buClr>
              <a:buFont typeface="Wingdings" panose="05000000000000000000" pitchFamily="2" charset="2"/>
              <a:buChar char=""/>
            </a:pPr>
            <a:r>
              <a:rPr lang="fr-FR" sz="1400" b="1" dirty="0">
                <a:solidFill>
                  <a:schemeClr val="accent2"/>
                </a:solidFill>
                <a:effectLst/>
                <a:latin typeface="Aptos" panose="020B0004020202020204" pitchFamily="34" charset="0"/>
                <a:ea typeface="Aptos" panose="020B0004020202020204" pitchFamily="34" charset="0"/>
                <a:cs typeface="Arial" panose="020B0604020202020204" pitchFamily="34" charset="0"/>
              </a:rPr>
              <a:t>93%</a:t>
            </a:r>
            <a:r>
              <a:rPr lang="fr-FR" sz="1400" dirty="0">
                <a:solidFill>
                  <a:schemeClr val="accent2"/>
                </a:solidFill>
                <a:effectLst/>
                <a:latin typeface="Aptos" panose="020B0004020202020204" pitchFamily="34" charset="0"/>
                <a:ea typeface="Aptos" panose="020B0004020202020204" pitchFamily="34" charset="0"/>
                <a:cs typeface="Arial" panose="020B0604020202020204" pitchFamily="34" charset="0"/>
              </a:rPr>
              <a:t> </a:t>
            </a:r>
            <a:r>
              <a:rPr lang="fr-FR" sz="1400" dirty="0">
                <a:solidFill>
                  <a:schemeClr val="bg1"/>
                </a:solidFill>
                <a:effectLst/>
                <a:latin typeface="Aptos" panose="020B0004020202020204" pitchFamily="34" charset="0"/>
                <a:ea typeface="Aptos" panose="020B0004020202020204" pitchFamily="34" charset="0"/>
                <a:cs typeface="Arial" panose="020B0604020202020204" pitchFamily="34" charset="0"/>
              </a:rPr>
              <a:t>des entreprises ayant leur siège social dans des pays ayant transposé la CSRD, ont publié des rapports de durabilité conformes. </a:t>
            </a:r>
          </a:p>
          <a:p>
            <a:pPr marL="219710" algn="just">
              <a:lnSpc>
                <a:spcPct val="120000"/>
              </a:lnSpc>
              <a:spcAft>
                <a:spcPts val="400"/>
              </a:spcAft>
              <a:buNone/>
            </a:pPr>
            <a:r>
              <a:rPr lang="fr-FR" sz="1400" dirty="0">
                <a:solidFill>
                  <a:schemeClr val="bg1"/>
                </a:solidFill>
                <a:effectLst/>
                <a:latin typeface="Aptos" panose="020B0004020202020204" pitchFamily="34" charset="0"/>
                <a:ea typeface="Aptos" panose="020B0004020202020204" pitchFamily="34" charset="0"/>
                <a:cs typeface="Arial" panose="020B0604020202020204" pitchFamily="34" charset="0"/>
              </a:rPr>
              <a:t> </a:t>
            </a:r>
          </a:p>
          <a:p>
            <a:pPr marL="219710" algn="just">
              <a:lnSpc>
                <a:spcPct val="120000"/>
              </a:lnSpc>
              <a:spcAft>
                <a:spcPts val="400"/>
              </a:spcAft>
              <a:buNone/>
            </a:pPr>
            <a:endParaRPr lang="fr-FR" sz="1400" dirty="0">
              <a:solidFill>
                <a:schemeClr val="bg1"/>
              </a:solidFill>
              <a:latin typeface="Aptos" panose="020B0004020202020204" pitchFamily="34" charset="0"/>
              <a:ea typeface="Aptos" panose="020B0004020202020204" pitchFamily="34" charset="0"/>
              <a:cs typeface="Arial" panose="020B0604020202020204" pitchFamily="34" charset="0"/>
            </a:endParaRPr>
          </a:p>
          <a:p>
            <a:pPr marL="219710" algn="just">
              <a:lnSpc>
                <a:spcPct val="120000"/>
              </a:lnSpc>
              <a:spcAft>
                <a:spcPts val="400"/>
              </a:spcAft>
              <a:buNone/>
            </a:pPr>
            <a:endParaRPr lang="fr-FR" sz="105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20000"/>
              </a:lnSpc>
              <a:buClr>
                <a:srgbClr val="00B0F0"/>
              </a:buClr>
              <a:buFont typeface="Wingdings" panose="05000000000000000000" pitchFamily="2" charset="2"/>
              <a:buChar char=""/>
            </a:pPr>
            <a:r>
              <a:rPr lang="fr-FR" sz="1400" b="1" dirty="0">
                <a:solidFill>
                  <a:schemeClr val="accent2"/>
                </a:solidFill>
                <a:effectLst/>
                <a:latin typeface="Aptos" panose="020B0004020202020204" pitchFamily="34" charset="0"/>
                <a:ea typeface="Aptos" panose="020B0004020202020204" pitchFamily="34" charset="0"/>
                <a:cs typeface="Arial" panose="020B0604020202020204" pitchFamily="34" charset="0"/>
              </a:rPr>
              <a:t>78</a:t>
            </a:r>
            <a:r>
              <a:rPr lang="fr-FR" sz="1400" dirty="0">
                <a:solidFill>
                  <a:schemeClr val="accent2"/>
                </a:solidFill>
                <a:effectLst/>
                <a:latin typeface="Aptos" panose="020B0004020202020204" pitchFamily="34" charset="0"/>
                <a:ea typeface="Aptos" panose="020B0004020202020204" pitchFamily="34" charset="0"/>
                <a:cs typeface="Arial" panose="020B0604020202020204" pitchFamily="34" charset="0"/>
              </a:rPr>
              <a:t>% </a:t>
            </a:r>
            <a:r>
              <a:rPr lang="fr-FR" sz="1400" dirty="0">
                <a:solidFill>
                  <a:schemeClr val="bg1"/>
                </a:solidFill>
                <a:effectLst/>
                <a:latin typeface="Aptos" panose="020B0004020202020204" pitchFamily="34" charset="0"/>
                <a:ea typeface="Aptos" panose="020B0004020202020204" pitchFamily="34" charset="0"/>
                <a:cs typeface="Arial" panose="020B0604020202020204" pitchFamily="34" charset="0"/>
              </a:rPr>
              <a:t>des entreprises ayant leur siège social dans un pays n’ayant pas encore transposé la CSRD, ont publié un rapport conforme et audité.</a:t>
            </a:r>
            <a:endParaRPr lang="fr-FR" sz="1050" dirty="0">
              <a:solidFill>
                <a:schemeClr val="bg1"/>
              </a:solidFill>
              <a:latin typeface="Aptos" panose="020B0004020202020204" pitchFamily="34" charset="0"/>
              <a:ea typeface="Aptos" panose="020B0004020202020204" pitchFamily="34" charset="0"/>
              <a:cs typeface="Arial" panose="020B0604020202020204" pitchFamily="34" charset="0"/>
            </a:endParaRPr>
          </a:p>
          <a:p>
            <a:pPr lvl="0" algn="just">
              <a:buClr>
                <a:srgbClr val="00B0F0"/>
              </a:buClr>
            </a:pPr>
            <a:endParaRPr lang="fr-FR" sz="1200" dirty="0">
              <a:solidFill>
                <a:schemeClr val="bg1"/>
              </a:solidFill>
              <a:latin typeface="Aptos" panose="020B00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489FC301-D4EB-3185-4589-DB6C0DDF9D59}"/>
              </a:ext>
            </a:extLst>
          </p:cNvPr>
          <p:cNvSpPr txBox="1"/>
          <p:nvPr/>
        </p:nvSpPr>
        <p:spPr>
          <a:xfrm>
            <a:off x="7423648" y="1547748"/>
            <a:ext cx="4615858" cy="693523"/>
          </a:xfrm>
          <a:prstGeom prst="rect">
            <a:avLst/>
          </a:prstGeom>
          <a:noFill/>
        </p:spPr>
        <p:txBody>
          <a:bodyPr wrap="square">
            <a:spAutoFit/>
          </a:bodyPr>
          <a:lstStyle/>
          <a:p>
            <a:pPr marL="0" lvl="1" algn="just">
              <a:lnSpc>
                <a:spcPct val="110000"/>
              </a:lnSpc>
              <a:spcAft>
                <a:spcPts val="400"/>
              </a:spcAft>
              <a:buClr>
                <a:srgbClr val="00B0F0"/>
              </a:buClr>
            </a:pPr>
            <a:r>
              <a:rPr lang="fr-FR" sz="1200" dirty="0">
                <a:solidFill>
                  <a:schemeClr val="bg1"/>
                </a:solidFill>
                <a:latin typeface="Aptos" panose="020B0004020202020204" pitchFamily="34" charset="0"/>
                <a:cs typeface="Arial" panose="020B0604020202020204" pitchFamily="34" charset="0"/>
              </a:rPr>
              <a:t>Les trois exceptions concernent deux entreprises françaises, non soumises du fait d’une date de clôture décalée et une entreprise irlandaise (qui s’est déclarée non soumise à la CSRD).</a:t>
            </a:r>
          </a:p>
        </p:txBody>
      </p:sp>
      <p:sp>
        <p:nvSpPr>
          <p:cNvPr id="12" name="ZoneTexte 11">
            <a:extLst>
              <a:ext uri="{FF2B5EF4-FFF2-40B4-BE49-F238E27FC236}">
                <a16:creationId xmlns:a16="http://schemas.microsoft.com/office/drawing/2014/main" id="{1118868F-9D14-D0FC-4FEC-BC5C4026BAF8}"/>
              </a:ext>
            </a:extLst>
          </p:cNvPr>
          <p:cNvSpPr txBox="1"/>
          <p:nvPr/>
        </p:nvSpPr>
        <p:spPr>
          <a:xfrm>
            <a:off x="7423647" y="3318201"/>
            <a:ext cx="4615857" cy="896656"/>
          </a:xfrm>
          <a:prstGeom prst="rect">
            <a:avLst/>
          </a:prstGeom>
          <a:noFill/>
        </p:spPr>
        <p:txBody>
          <a:bodyPr wrap="square">
            <a:spAutoFit/>
          </a:bodyPr>
          <a:lstStyle/>
          <a:p>
            <a:pPr marL="0" lvl="1" algn="just">
              <a:lnSpc>
                <a:spcPct val="110000"/>
              </a:lnSpc>
              <a:spcAft>
                <a:spcPts val="400"/>
              </a:spcAft>
              <a:buClr>
                <a:srgbClr val="00B0F0"/>
              </a:buClr>
            </a:pPr>
            <a:r>
              <a:rPr lang="fr-FR" sz="1200" dirty="0">
                <a:solidFill>
                  <a:schemeClr val="bg1"/>
                </a:solidFill>
                <a:latin typeface="Aptos" panose="020B0004020202020204" pitchFamily="34" charset="0"/>
                <a:cs typeface="Arial" panose="020B0604020202020204" pitchFamily="34" charset="0"/>
              </a:rPr>
              <a:t>La moitié des entreprises qui n’ont pas publié de rapport conforme dans ces pays ont des dates de clôture décalées, et l’autre moitié sont des entreprises qui n’ont pas souhaité anticiper leurs obligations (deux luxembourgeoises et une allemande).</a:t>
            </a:r>
          </a:p>
        </p:txBody>
      </p:sp>
      <p:sp>
        <p:nvSpPr>
          <p:cNvPr id="4" name="Espace réservé du numéro de diapositive 3">
            <a:extLst>
              <a:ext uri="{FF2B5EF4-FFF2-40B4-BE49-F238E27FC236}">
                <a16:creationId xmlns:a16="http://schemas.microsoft.com/office/drawing/2014/main" id="{68789B23-2A6D-02E8-AD15-3F51C08EE4FA}"/>
              </a:ext>
            </a:extLst>
          </p:cNvPr>
          <p:cNvSpPr>
            <a:spLocks noGrp="1"/>
          </p:cNvSpPr>
          <p:nvPr>
            <p:ph type="sldNum" sz="quarter" idx="12"/>
          </p:nvPr>
        </p:nvSpPr>
        <p:spPr/>
        <p:txBody>
          <a:bodyPr/>
          <a:lstStyle/>
          <a:p>
            <a:fld id="{2E12CFF1-E198-4524-86B2-F442B98BF2E1}" type="slidenum">
              <a:rPr lang="fr-FR" smtClean="0"/>
              <a:t>7</a:t>
            </a:fld>
            <a:endParaRPr lang="fr-FR" dirty="0"/>
          </a:p>
        </p:txBody>
      </p:sp>
      <p:sp>
        <p:nvSpPr>
          <p:cNvPr id="9" name="ZoneTexte 8">
            <a:extLst>
              <a:ext uri="{FF2B5EF4-FFF2-40B4-BE49-F238E27FC236}">
                <a16:creationId xmlns:a16="http://schemas.microsoft.com/office/drawing/2014/main" id="{5A06D3C3-B363-7846-2154-C12382D74083}"/>
              </a:ext>
            </a:extLst>
          </p:cNvPr>
          <p:cNvSpPr txBox="1"/>
          <p:nvPr/>
        </p:nvSpPr>
        <p:spPr>
          <a:xfrm>
            <a:off x="5367037" y="3473621"/>
            <a:ext cx="1655040" cy="338554"/>
          </a:xfrm>
          <a:prstGeom prst="rect">
            <a:avLst/>
          </a:prstGeom>
          <a:noFill/>
        </p:spPr>
        <p:txBody>
          <a:bodyPr wrap="square" rtlCol="0">
            <a:spAutoFit/>
          </a:bodyPr>
          <a:lstStyle/>
          <a:p>
            <a:r>
              <a:rPr lang="fr-FR" sz="800" dirty="0"/>
              <a:t>1 en clôture décalée+ 1 publication tardive</a:t>
            </a:r>
          </a:p>
        </p:txBody>
      </p:sp>
      <p:sp>
        <p:nvSpPr>
          <p:cNvPr id="11" name="ZoneTexte 10">
            <a:extLst>
              <a:ext uri="{FF2B5EF4-FFF2-40B4-BE49-F238E27FC236}">
                <a16:creationId xmlns:a16="http://schemas.microsoft.com/office/drawing/2014/main" id="{FFC86E43-5235-C0C2-4DB3-35E535152574}"/>
              </a:ext>
            </a:extLst>
          </p:cNvPr>
          <p:cNvSpPr txBox="1"/>
          <p:nvPr/>
        </p:nvSpPr>
        <p:spPr>
          <a:xfrm>
            <a:off x="5367037" y="4751826"/>
            <a:ext cx="1710780" cy="338554"/>
          </a:xfrm>
          <a:prstGeom prst="rect">
            <a:avLst/>
          </a:prstGeom>
          <a:noFill/>
        </p:spPr>
        <p:txBody>
          <a:bodyPr wrap="square" rtlCol="0">
            <a:spAutoFit/>
          </a:bodyPr>
          <a:lstStyle/>
          <a:p>
            <a:r>
              <a:rPr lang="fr-FR" sz="800"/>
              <a:t>1 en clôture décalée</a:t>
            </a:r>
          </a:p>
          <a:p>
            <a:r>
              <a:rPr lang="fr-FR" sz="800"/>
              <a:t>2 utilisations non-transposition</a:t>
            </a:r>
            <a:endParaRPr lang="fr-FR" sz="800" dirty="0"/>
          </a:p>
        </p:txBody>
      </p:sp>
      <p:sp>
        <p:nvSpPr>
          <p:cNvPr id="13" name="ZoneTexte 12">
            <a:extLst>
              <a:ext uri="{FF2B5EF4-FFF2-40B4-BE49-F238E27FC236}">
                <a16:creationId xmlns:a16="http://schemas.microsoft.com/office/drawing/2014/main" id="{57AE0DE6-5572-CE04-DCCF-CA8FC67ECD3F}"/>
              </a:ext>
            </a:extLst>
          </p:cNvPr>
          <p:cNvSpPr txBox="1"/>
          <p:nvPr/>
        </p:nvSpPr>
        <p:spPr>
          <a:xfrm>
            <a:off x="5367037" y="5119434"/>
            <a:ext cx="1367928" cy="215444"/>
          </a:xfrm>
          <a:prstGeom prst="rect">
            <a:avLst/>
          </a:prstGeom>
          <a:noFill/>
        </p:spPr>
        <p:txBody>
          <a:bodyPr wrap="square" rtlCol="0">
            <a:spAutoFit/>
          </a:bodyPr>
          <a:lstStyle/>
          <a:p>
            <a:r>
              <a:rPr lang="fr-FR" sz="800" dirty="0"/>
              <a:t>1 en clôture décalée</a:t>
            </a:r>
          </a:p>
        </p:txBody>
      </p:sp>
      <p:sp>
        <p:nvSpPr>
          <p:cNvPr id="3" name="ZoneTexte 2">
            <a:extLst>
              <a:ext uri="{FF2B5EF4-FFF2-40B4-BE49-F238E27FC236}">
                <a16:creationId xmlns:a16="http://schemas.microsoft.com/office/drawing/2014/main" id="{643163AA-377E-9EB7-BF29-328B978FAE1E}"/>
              </a:ext>
            </a:extLst>
          </p:cNvPr>
          <p:cNvSpPr txBox="1"/>
          <p:nvPr/>
        </p:nvSpPr>
        <p:spPr>
          <a:xfrm>
            <a:off x="5367037" y="5626438"/>
            <a:ext cx="1710780" cy="215444"/>
          </a:xfrm>
          <a:prstGeom prst="rect">
            <a:avLst/>
          </a:prstGeom>
          <a:noFill/>
        </p:spPr>
        <p:txBody>
          <a:bodyPr wrap="square" rtlCol="0">
            <a:spAutoFit/>
          </a:bodyPr>
          <a:lstStyle/>
          <a:p>
            <a:r>
              <a:rPr lang="fr-FR" sz="800" dirty="0"/>
              <a:t>2 utilisations non-transposition</a:t>
            </a:r>
          </a:p>
        </p:txBody>
      </p:sp>
    </p:spTree>
    <p:extLst>
      <p:ext uri="{BB962C8B-B14F-4D97-AF65-F5344CB8AC3E}">
        <p14:creationId xmlns:p14="http://schemas.microsoft.com/office/powerpoint/2010/main" val="262745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0BBCF-6992-1DC1-C967-1E55AAD9790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41F94E7-A252-52BF-B8E6-4F3C7777CC24}"/>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C719FD2E-2F5F-4614-D7E4-ABD619F2EB85}"/>
              </a:ext>
            </a:extLst>
          </p:cNvPr>
          <p:cNvSpPr txBox="1"/>
          <p:nvPr/>
        </p:nvSpPr>
        <p:spPr>
          <a:xfrm>
            <a:off x="494982" y="564187"/>
            <a:ext cx="5493657" cy="830997"/>
          </a:xfrm>
          <a:prstGeom prst="rect">
            <a:avLst/>
          </a:prstGeom>
          <a:noFill/>
        </p:spPr>
        <p:txBody>
          <a:bodyPr wrap="square" rtlCol="0">
            <a:spAutoFit/>
          </a:bodyPr>
          <a:lstStyle/>
          <a:p>
            <a:r>
              <a:rPr lang="fr-FR" sz="2400" b="1"/>
              <a:t>MODALITES DE CONSTRUCTION DES RAPPORTS</a:t>
            </a:r>
          </a:p>
        </p:txBody>
      </p:sp>
      <p:sp>
        <p:nvSpPr>
          <p:cNvPr id="6" name="ZoneTexte 5">
            <a:extLst>
              <a:ext uri="{FF2B5EF4-FFF2-40B4-BE49-F238E27FC236}">
                <a16:creationId xmlns:a16="http://schemas.microsoft.com/office/drawing/2014/main" id="{0FF19DAB-7635-4153-E9B1-B35A08745830}"/>
              </a:ext>
            </a:extLst>
          </p:cNvPr>
          <p:cNvSpPr txBox="1"/>
          <p:nvPr/>
        </p:nvSpPr>
        <p:spPr>
          <a:xfrm>
            <a:off x="494982" y="1323169"/>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Périmètre &amp; exhaustivité des rapports </a:t>
            </a:r>
          </a:p>
        </p:txBody>
      </p:sp>
      <p:sp>
        <p:nvSpPr>
          <p:cNvPr id="14" name="ZoneTexte 13">
            <a:extLst>
              <a:ext uri="{FF2B5EF4-FFF2-40B4-BE49-F238E27FC236}">
                <a16:creationId xmlns:a16="http://schemas.microsoft.com/office/drawing/2014/main" id="{C3ABBDB8-406C-55B4-5042-CF0ADB4EC3F6}"/>
              </a:ext>
            </a:extLst>
          </p:cNvPr>
          <p:cNvSpPr txBox="1"/>
          <p:nvPr/>
        </p:nvSpPr>
        <p:spPr>
          <a:xfrm>
            <a:off x="329364" y="1801238"/>
            <a:ext cx="6382936" cy="4586384"/>
          </a:xfrm>
          <a:prstGeom prst="rect">
            <a:avLst/>
          </a:prstGeom>
          <a:noFill/>
        </p:spPr>
        <p:txBody>
          <a:bodyPr wrap="square">
            <a:spAutoFit/>
          </a:bodyPr>
          <a:lstStyle/>
          <a:p>
            <a:pPr algn="just">
              <a:lnSpc>
                <a:spcPct val="120000"/>
              </a:lnSpc>
              <a:spcAft>
                <a:spcPts val="400"/>
              </a:spcAft>
              <a:buNone/>
            </a:pPr>
            <a:r>
              <a:rPr lang="fr-FR" sz="1400" b="1" dirty="0">
                <a:solidFill>
                  <a:schemeClr val="accent2"/>
                </a:solidFill>
                <a:effectLst/>
                <a:latin typeface="Aptos" panose="020B0004020202020204" pitchFamily="34" charset="0"/>
                <a:ea typeface="Aptos" panose="020B0004020202020204" pitchFamily="34" charset="0"/>
                <a:cs typeface="Arial" panose="020B0604020202020204" pitchFamily="34" charset="0"/>
              </a:rPr>
              <a:t>68 % </a:t>
            </a:r>
            <a:r>
              <a:rPr lang="fr-FR" sz="1400" dirty="0">
                <a:effectLst/>
                <a:latin typeface="Aptos" panose="020B0004020202020204" pitchFamily="34" charset="0"/>
                <a:ea typeface="Aptos" panose="020B0004020202020204" pitchFamily="34" charset="0"/>
                <a:cs typeface="Arial" panose="020B0604020202020204" pitchFamily="34" charset="0"/>
              </a:rPr>
              <a:t>des rapports CSRD publiés couvrent la totalité du périmètre de consolidation comptable de l’entreprise. </a:t>
            </a:r>
          </a:p>
          <a:p>
            <a:pPr algn="just">
              <a:lnSpc>
                <a:spcPct val="120000"/>
              </a:lnSpc>
              <a:spcAft>
                <a:spcPts val="400"/>
              </a:spcAft>
              <a:buNone/>
            </a:pPr>
            <a:r>
              <a:rPr lang="fr-FR" sz="1400" dirty="0">
                <a:effectLst/>
                <a:latin typeface="Aptos" panose="020B0004020202020204" pitchFamily="34" charset="0"/>
                <a:ea typeface="Aptos" panose="020B0004020202020204" pitchFamily="34" charset="0"/>
                <a:cs typeface="Arial" panose="020B0604020202020204" pitchFamily="34" charset="0"/>
              </a:rPr>
              <a:t>Les exceptions concernent des entreprises situées en France et en Allemagne, qui excluent dans le rapport de durabilité des entreprises comprises dans le périmètre de consolidation comptable, pour les motifs suivants :  </a:t>
            </a:r>
          </a:p>
          <a:p>
            <a:pPr marL="285750" indent="-285750" algn="just">
              <a:lnSpc>
                <a:spcPct val="110000"/>
              </a:lnSpc>
              <a:spcAft>
                <a:spcPts val="400"/>
              </a:spcAft>
              <a:buClr>
                <a:srgbClr val="00B0F0"/>
              </a:buClr>
              <a:buFont typeface="Wingdings" panose="05000000000000000000" pitchFamily="2" charset="2"/>
              <a:buChar char="§"/>
            </a:pPr>
            <a:r>
              <a:rPr lang="fr-FR" sz="1400" dirty="0">
                <a:effectLst/>
                <a:latin typeface="Aptos" panose="020B0004020202020204" pitchFamily="34" charset="0"/>
                <a:ea typeface="Aptos" panose="020B0004020202020204" pitchFamily="34" charset="0"/>
                <a:cs typeface="Arial" panose="020B0604020202020204" pitchFamily="34" charset="0"/>
              </a:rPr>
              <a:t>36 % en raison d’acquisitions récentes, </a:t>
            </a:r>
          </a:p>
          <a:p>
            <a:pPr marL="285750" indent="-285750" algn="just">
              <a:lnSpc>
                <a:spcPct val="110000"/>
              </a:lnSpc>
              <a:spcAft>
                <a:spcPts val="400"/>
              </a:spcAft>
              <a:buClr>
                <a:srgbClr val="00B0F0"/>
              </a:buClr>
              <a:buFont typeface="Wingdings" panose="05000000000000000000" pitchFamily="2" charset="2"/>
              <a:buChar char="§"/>
            </a:pPr>
            <a:r>
              <a:rPr lang="fr-FR" sz="1400" dirty="0">
                <a:effectLst/>
                <a:latin typeface="Aptos" panose="020B0004020202020204" pitchFamily="34" charset="0"/>
                <a:ea typeface="Aptos" panose="020B0004020202020204" pitchFamily="34" charset="0"/>
                <a:cs typeface="Arial" panose="020B0604020202020204" pitchFamily="34" charset="0"/>
              </a:rPr>
              <a:t>32 % au motif de filiales jugées non significatives, </a:t>
            </a:r>
          </a:p>
          <a:p>
            <a:pPr marL="285750" indent="-285750" algn="just">
              <a:lnSpc>
                <a:spcPct val="110000"/>
              </a:lnSpc>
              <a:spcAft>
                <a:spcPts val="400"/>
              </a:spcAft>
              <a:buClr>
                <a:srgbClr val="00B0F0"/>
              </a:buClr>
              <a:buFont typeface="Wingdings" panose="05000000000000000000" pitchFamily="2" charset="2"/>
              <a:buChar char="§"/>
            </a:pPr>
            <a:r>
              <a:rPr lang="fr-FR" sz="1400" dirty="0">
                <a:effectLst/>
                <a:latin typeface="Aptos" panose="020B0004020202020204" pitchFamily="34" charset="0"/>
                <a:ea typeface="Aptos" panose="020B0004020202020204" pitchFamily="34" charset="0"/>
                <a:cs typeface="Arial" panose="020B0604020202020204" pitchFamily="34" charset="0"/>
              </a:rPr>
              <a:t>9% pour des filiales exclues temporairement, </a:t>
            </a:r>
          </a:p>
          <a:p>
            <a:pPr marL="285750" indent="-285750" algn="just">
              <a:buClr>
                <a:srgbClr val="00B0F0"/>
              </a:buClr>
              <a:buFont typeface="Wingdings" panose="05000000000000000000" pitchFamily="2" charset="2"/>
              <a:buChar char="§"/>
            </a:pPr>
            <a:r>
              <a:rPr lang="fr-FR" sz="1400" dirty="0">
                <a:effectLst/>
                <a:latin typeface="Aptos" panose="020B0004020202020204" pitchFamily="34" charset="0"/>
                <a:ea typeface="Aptos" panose="020B0004020202020204" pitchFamily="34" charset="0"/>
                <a:cs typeface="Arial" panose="020B0604020202020204" pitchFamily="34" charset="0"/>
              </a:rPr>
              <a:t>Le reste étant dû à des mises en équivalence, l’absence de contrôle opérationnel et des fermetures en cours </a:t>
            </a:r>
            <a:r>
              <a:rPr lang="fr-FR" sz="1200" dirty="0">
                <a:effectLst/>
                <a:latin typeface="Aptos" panose="020B0004020202020204" pitchFamily="34" charset="0"/>
                <a:ea typeface="Aptos" panose="020B0004020202020204" pitchFamily="34" charset="0"/>
                <a:cs typeface="Arial" panose="020B0604020202020204" pitchFamily="34" charset="0"/>
              </a:rPr>
              <a:t>	</a:t>
            </a:r>
            <a:r>
              <a:rPr lang="fr-FR" sz="1400" dirty="0">
                <a:effectLst/>
                <a:latin typeface="Aptos" panose="020B0004020202020204" pitchFamily="34" charset="0"/>
                <a:ea typeface="Aptos" panose="020B0004020202020204" pitchFamily="34" charset="0"/>
                <a:cs typeface="Arial" panose="020B0604020202020204" pitchFamily="34" charset="0"/>
              </a:rPr>
              <a:t>			</a:t>
            </a:r>
          </a:p>
          <a:p>
            <a:pPr algn="just">
              <a:lnSpc>
                <a:spcPct val="120000"/>
              </a:lnSpc>
              <a:spcAft>
                <a:spcPts val="400"/>
              </a:spcAft>
              <a:buNone/>
            </a:pPr>
            <a:r>
              <a:rPr lang="fr-FR" sz="1400" dirty="0">
                <a:effectLst/>
                <a:latin typeface="Aptos" panose="020B0004020202020204" pitchFamily="34" charset="0"/>
                <a:ea typeface="Aptos" panose="020B0004020202020204" pitchFamily="34" charset="0"/>
                <a:cs typeface="Arial" panose="020B0604020202020204" pitchFamily="34" charset="0"/>
              </a:rPr>
              <a:t>A noter que seules 5% des entreprises n’ont formulé aucune justification quant à l’exclusion de certaines entités du périmètre de consolidation. </a:t>
            </a:r>
          </a:p>
          <a:p>
            <a:pPr algn="just">
              <a:lnSpc>
                <a:spcPct val="120000"/>
              </a:lnSpc>
              <a:spcAft>
                <a:spcPts val="400"/>
              </a:spcAft>
              <a:buNone/>
            </a:pPr>
            <a:r>
              <a:rPr lang="fr-FR" sz="1400" dirty="0">
                <a:effectLst/>
                <a:latin typeface="Aptos" panose="020B0004020202020204" pitchFamily="34" charset="0"/>
                <a:ea typeface="Aptos" panose="020B0004020202020204" pitchFamily="34" charset="0"/>
                <a:cs typeface="Arial" panose="020B0604020202020204" pitchFamily="34" charset="0"/>
              </a:rPr>
              <a:t>Par ailleurs, dans les pays n’ayant pas transposé la directive, </a:t>
            </a:r>
            <a:r>
              <a:rPr lang="fr-FR" sz="1400" b="1" dirty="0">
                <a:solidFill>
                  <a:schemeClr val="accent2"/>
                </a:solidFill>
                <a:effectLst/>
                <a:latin typeface="Aptos" panose="020B0004020202020204" pitchFamily="34" charset="0"/>
                <a:ea typeface="Aptos" panose="020B0004020202020204" pitchFamily="34" charset="0"/>
                <a:cs typeface="Arial" panose="020B0604020202020204" pitchFamily="34" charset="0"/>
              </a:rPr>
              <a:t>84 %</a:t>
            </a:r>
            <a:r>
              <a:rPr lang="fr-FR" sz="1400" dirty="0">
                <a:effectLst/>
                <a:latin typeface="Aptos" panose="020B0004020202020204" pitchFamily="34" charset="0"/>
                <a:ea typeface="Aptos" panose="020B0004020202020204" pitchFamily="34" charset="0"/>
                <a:cs typeface="Arial" panose="020B0604020202020204" pitchFamily="34" charset="0"/>
              </a:rPr>
              <a:t> des rapports de durabilité publiés intègrent l’ensemble du périmètre de consolidation de l’entreprise, démontrant une volonté d’alignement structurel avec les attentes de la CSRD. </a:t>
            </a:r>
            <a:endParaRPr lang="fr-FR" sz="1050" dirty="0">
              <a:effectLst/>
              <a:latin typeface="Aptos" panose="020B0004020202020204" pitchFamily="34" charset="0"/>
              <a:ea typeface="Aptos" panose="020B00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A7420D5A-3D42-1B00-57CA-5E9E8ACC75B5}"/>
              </a:ext>
            </a:extLst>
          </p:cNvPr>
          <p:cNvSpPr txBox="1"/>
          <p:nvPr/>
        </p:nvSpPr>
        <p:spPr>
          <a:xfrm>
            <a:off x="7337565" y="378038"/>
            <a:ext cx="4613493" cy="584775"/>
          </a:xfrm>
          <a:prstGeom prst="rect">
            <a:avLst/>
          </a:prstGeom>
          <a:noFill/>
        </p:spPr>
        <p:txBody>
          <a:bodyPr wrap="square">
            <a:spAutoFit/>
          </a:bodyPr>
          <a:lstStyle/>
          <a:p>
            <a:pPr algn="ctr"/>
            <a:r>
              <a:rPr lang="fr-FR" sz="1600" b="1" kern="0" dirty="0">
                <a:solidFill>
                  <a:schemeClr val="bg1"/>
                </a:solidFill>
                <a:effectLst/>
                <a:latin typeface="Aptos" panose="020B0004020202020204" pitchFamily="34" charset="0"/>
                <a:ea typeface="Aptos" panose="020B0004020202020204" pitchFamily="34" charset="0"/>
                <a:cs typeface="Arial" panose="020B0604020202020204" pitchFamily="34" charset="0"/>
              </a:rPr>
              <a:t>16% des entreprises ont indiqué avoir omis de divulguer des informations dites sensibles</a:t>
            </a:r>
            <a:endParaRPr lang="fr-FR" sz="1600" dirty="0">
              <a:solidFill>
                <a:schemeClr val="bg1"/>
              </a:solidFill>
            </a:endParaRPr>
          </a:p>
        </p:txBody>
      </p:sp>
      <p:sp>
        <p:nvSpPr>
          <p:cNvPr id="19" name="ZoneTexte 18">
            <a:extLst>
              <a:ext uri="{FF2B5EF4-FFF2-40B4-BE49-F238E27FC236}">
                <a16:creationId xmlns:a16="http://schemas.microsoft.com/office/drawing/2014/main" id="{803D1162-9C57-1394-58EC-94461EB16BF0}"/>
              </a:ext>
            </a:extLst>
          </p:cNvPr>
          <p:cNvSpPr txBox="1"/>
          <p:nvPr/>
        </p:nvSpPr>
        <p:spPr>
          <a:xfrm>
            <a:off x="7187171" y="3667376"/>
            <a:ext cx="4816333" cy="830997"/>
          </a:xfrm>
          <a:prstGeom prst="rect">
            <a:avLst/>
          </a:prstGeom>
          <a:noFill/>
        </p:spPr>
        <p:txBody>
          <a:bodyPr wrap="square">
            <a:spAutoFit/>
          </a:bodyPr>
          <a:lstStyle/>
          <a:p>
            <a:pPr algn="just"/>
            <a:r>
              <a:rPr lang="fr-FR" sz="1200" dirty="0">
                <a:solidFill>
                  <a:schemeClr val="bg1"/>
                </a:solidFill>
              </a:rPr>
              <a:t>Il s’agit de sociétés françaises, allemandes et néerlandaises, qui interviennent principalement dans les secteurs des technologies électroniques et services numériques, ainsi que de l’automobile et des transports. </a:t>
            </a:r>
            <a:endParaRPr lang="fr-FR" sz="1000" dirty="0">
              <a:solidFill>
                <a:schemeClr val="bg1"/>
              </a:solidFill>
            </a:endParaRPr>
          </a:p>
        </p:txBody>
      </p:sp>
      <p:sp>
        <p:nvSpPr>
          <p:cNvPr id="22" name="ZoneTexte 21">
            <a:extLst>
              <a:ext uri="{FF2B5EF4-FFF2-40B4-BE49-F238E27FC236}">
                <a16:creationId xmlns:a16="http://schemas.microsoft.com/office/drawing/2014/main" id="{3AD0C1CD-6D1F-FCFE-3F0C-50EA39B5682B}"/>
              </a:ext>
            </a:extLst>
          </p:cNvPr>
          <p:cNvSpPr txBox="1"/>
          <p:nvPr/>
        </p:nvSpPr>
        <p:spPr>
          <a:xfrm>
            <a:off x="7214435" y="4686006"/>
            <a:ext cx="4761804" cy="1573764"/>
          </a:xfrm>
          <a:prstGeom prst="rect">
            <a:avLst/>
          </a:prstGeom>
          <a:noFill/>
        </p:spPr>
        <p:txBody>
          <a:bodyPr wrap="square">
            <a:spAutoFit/>
          </a:bodyPr>
          <a:lstStyle/>
          <a:p>
            <a:pPr algn="just">
              <a:lnSpc>
                <a:spcPct val="110000"/>
              </a:lnSpc>
              <a:buNone/>
            </a:pPr>
            <a:r>
              <a:rPr lang="fr-FR" sz="1400" dirty="0">
                <a:solidFill>
                  <a:schemeClr val="bg1"/>
                </a:solidFill>
                <a:effectLst/>
                <a:latin typeface="Aptos" panose="020B0004020202020204" pitchFamily="34" charset="0"/>
                <a:ea typeface="Aptos" panose="020B0004020202020204" pitchFamily="34" charset="0"/>
                <a:cs typeface="Arial" panose="020B0604020202020204" pitchFamily="34" charset="0"/>
              </a:rPr>
              <a:t>Les principales raisons invoquées pour la non-divulgation d’informations spécifiques sont : </a:t>
            </a:r>
            <a:endParaRPr lang="fr-FR" sz="105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10000"/>
              </a:lnSpc>
              <a:buClr>
                <a:srgbClr val="00B0F0"/>
              </a:buClr>
              <a:buFont typeface="Wingdings" panose="05000000000000000000" pitchFamily="2" charset="2"/>
              <a:buChar char=""/>
            </a:pPr>
            <a:r>
              <a:rPr lang="fr-FR" sz="1200" dirty="0">
                <a:solidFill>
                  <a:schemeClr val="bg1"/>
                </a:solidFill>
                <a:effectLst/>
                <a:latin typeface="Aptos" panose="020B0004020202020204" pitchFamily="34" charset="0"/>
                <a:ea typeface="Aptos" panose="020B0004020202020204" pitchFamily="34" charset="0"/>
                <a:cs typeface="Arial" panose="020B0604020202020204" pitchFamily="34" charset="0"/>
              </a:rPr>
              <a:t>La confidentialité des investissements stratégiques, </a:t>
            </a:r>
            <a:endParaRPr lang="fr-FR" sz="10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10000"/>
              </a:lnSpc>
              <a:buClr>
                <a:srgbClr val="00B0F0"/>
              </a:buClr>
              <a:buFont typeface="Wingdings" panose="05000000000000000000" pitchFamily="2" charset="2"/>
              <a:buChar char=""/>
            </a:pPr>
            <a:r>
              <a:rPr lang="fr-FR" sz="1200" dirty="0">
                <a:solidFill>
                  <a:schemeClr val="bg1"/>
                </a:solidFill>
                <a:effectLst/>
                <a:latin typeface="Aptos" panose="020B0004020202020204" pitchFamily="34" charset="0"/>
                <a:ea typeface="Aptos" panose="020B0004020202020204" pitchFamily="34" charset="0"/>
                <a:cs typeface="Arial" panose="020B0604020202020204" pitchFamily="34" charset="0"/>
              </a:rPr>
              <a:t>La protection des informations vis-à-vis des concurrents, </a:t>
            </a:r>
            <a:endParaRPr lang="fr-FR" sz="10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10000"/>
              </a:lnSpc>
              <a:buClr>
                <a:srgbClr val="00B0F0"/>
              </a:buClr>
              <a:buFont typeface="Wingdings" panose="05000000000000000000" pitchFamily="2" charset="2"/>
              <a:buChar char=""/>
            </a:pPr>
            <a:r>
              <a:rPr lang="fr-FR" sz="1200" dirty="0">
                <a:solidFill>
                  <a:schemeClr val="bg1"/>
                </a:solidFill>
                <a:effectLst/>
                <a:latin typeface="Aptos" panose="020B0004020202020204" pitchFamily="34" charset="0"/>
                <a:ea typeface="Aptos" panose="020B0004020202020204" pitchFamily="34" charset="0"/>
                <a:cs typeface="Arial" panose="020B0604020202020204" pitchFamily="34" charset="0"/>
              </a:rPr>
              <a:t>Le secret des affaires, </a:t>
            </a:r>
            <a:endParaRPr lang="fr-FR" sz="10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10000"/>
              </a:lnSpc>
              <a:buClr>
                <a:srgbClr val="00B0F0"/>
              </a:buClr>
              <a:buFont typeface="Wingdings" panose="05000000000000000000" pitchFamily="2" charset="2"/>
              <a:buChar char=""/>
            </a:pPr>
            <a:r>
              <a:rPr lang="fr-FR" sz="1200" dirty="0">
                <a:solidFill>
                  <a:schemeClr val="bg1"/>
                </a:solidFill>
                <a:effectLst/>
                <a:latin typeface="Aptos" panose="020B0004020202020204" pitchFamily="34" charset="0"/>
                <a:ea typeface="Aptos" panose="020B0004020202020204" pitchFamily="34" charset="0"/>
                <a:cs typeface="Arial" panose="020B0604020202020204" pitchFamily="34" charset="0"/>
              </a:rPr>
              <a:t>Ainsi que la protection des données sensibles concernant les employés, les clients ou l’activité elle-même. </a:t>
            </a:r>
            <a:endParaRPr lang="fr-FR" sz="10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5CA444BF-A7F3-B751-8675-3F49202670DB}"/>
              </a:ext>
            </a:extLst>
          </p:cNvPr>
          <p:cNvSpPr>
            <a:spLocks noGrp="1"/>
          </p:cNvSpPr>
          <p:nvPr>
            <p:ph type="sldNum" sz="quarter" idx="12"/>
          </p:nvPr>
        </p:nvSpPr>
        <p:spPr/>
        <p:txBody>
          <a:bodyPr/>
          <a:lstStyle/>
          <a:p>
            <a:fld id="{2E12CFF1-E198-4524-86B2-F442B98BF2E1}" type="slidenum">
              <a:rPr lang="fr-FR" smtClean="0"/>
              <a:t>8</a:t>
            </a:fld>
            <a:endParaRPr lang="fr-FR"/>
          </a:p>
        </p:txBody>
      </p:sp>
      <p:pic>
        <p:nvPicPr>
          <p:cNvPr id="5" name="Image 4">
            <a:extLst>
              <a:ext uri="{FF2B5EF4-FFF2-40B4-BE49-F238E27FC236}">
                <a16:creationId xmlns:a16="http://schemas.microsoft.com/office/drawing/2014/main" id="{3BF7AAB5-1678-4801-B17E-B3ACC44C9A23}"/>
              </a:ext>
            </a:extLst>
          </p:cNvPr>
          <p:cNvPicPr>
            <a:picLocks noChangeAspect="1"/>
          </p:cNvPicPr>
          <p:nvPr/>
        </p:nvPicPr>
        <p:blipFill>
          <a:blip r:embed="rId3"/>
          <a:stretch>
            <a:fillRect/>
          </a:stretch>
        </p:blipFill>
        <p:spPr>
          <a:xfrm>
            <a:off x="7722338" y="1144588"/>
            <a:ext cx="3707892" cy="2273808"/>
          </a:xfrm>
          <a:prstGeom prst="rect">
            <a:avLst/>
          </a:prstGeom>
        </p:spPr>
      </p:pic>
    </p:spTree>
    <p:extLst>
      <p:ext uri="{BB962C8B-B14F-4D97-AF65-F5344CB8AC3E}">
        <p14:creationId xmlns:p14="http://schemas.microsoft.com/office/powerpoint/2010/main" val="84528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21643-0FDD-56A3-4F20-958DB743A0E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AA1B1FC-3B06-5FF4-590A-693F03E0E7F9}"/>
              </a:ext>
            </a:extLst>
          </p:cNvPr>
          <p:cNvSpPr/>
          <p:nvPr/>
        </p:nvSpPr>
        <p:spPr>
          <a:xfrm>
            <a:off x="6998677" y="0"/>
            <a:ext cx="5193323"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8E3EE6CD-B59F-0F36-8266-6B8A79F28087}"/>
              </a:ext>
            </a:extLst>
          </p:cNvPr>
          <p:cNvSpPr txBox="1"/>
          <p:nvPr/>
        </p:nvSpPr>
        <p:spPr>
          <a:xfrm>
            <a:off x="494982" y="564187"/>
            <a:ext cx="5493657" cy="830997"/>
          </a:xfrm>
          <a:prstGeom prst="rect">
            <a:avLst/>
          </a:prstGeom>
          <a:noFill/>
        </p:spPr>
        <p:txBody>
          <a:bodyPr wrap="square" rtlCol="0">
            <a:spAutoFit/>
          </a:bodyPr>
          <a:lstStyle/>
          <a:p>
            <a:r>
              <a:rPr lang="fr-FR" sz="2400" b="1"/>
              <a:t>MODALITES DE CONSTRUCTION DES RAPPORTS</a:t>
            </a:r>
          </a:p>
        </p:txBody>
      </p:sp>
      <p:sp>
        <p:nvSpPr>
          <p:cNvPr id="6" name="ZoneTexte 5">
            <a:extLst>
              <a:ext uri="{FF2B5EF4-FFF2-40B4-BE49-F238E27FC236}">
                <a16:creationId xmlns:a16="http://schemas.microsoft.com/office/drawing/2014/main" id="{76019A07-B1DD-884D-E9C1-5DE795D35D70}"/>
              </a:ext>
            </a:extLst>
          </p:cNvPr>
          <p:cNvSpPr txBox="1"/>
          <p:nvPr/>
        </p:nvSpPr>
        <p:spPr>
          <a:xfrm>
            <a:off x="494982" y="1323169"/>
            <a:ext cx="6217318" cy="369332"/>
          </a:xfrm>
          <a:prstGeom prst="rect">
            <a:avLst/>
          </a:prstGeom>
          <a:noFill/>
        </p:spPr>
        <p:txBody>
          <a:bodyPr wrap="square">
            <a:spAutoFit/>
          </a:bodyPr>
          <a:lstStyle/>
          <a:p>
            <a:r>
              <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rPr>
              <a:t>Utilisatio</a:t>
            </a:r>
            <a:r>
              <a:rPr lang="fr-FR" b="1" spc="150">
                <a:solidFill>
                  <a:srgbClr val="156082"/>
                </a:solidFill>
                <a:latin typeface="Aptos Display" panose="020B0004020202020204" pitchFamily="34" charset="0"/>
                <a:ea typeface="Aptos" panose="020B0004020202020204" pitchFamily="34" charset="0"/>
                <a:cs typeface="Arial" panose="020B0604020202020204" pitchFamily="34" charset="0"/>
              </a:rPr>
              <a:t>n des exemptions de divulgation</a:t>
            </a:r>
            <a:endParaRPr lang="fr-FR" sz="1800" b="1" spc="150">
              <a:solidFill>
                <a:srgbClr val="156082"/>
              </a:solidFill>
              <a:effectLst/>
              <a:latin typeface="Aptos Display" panose="020B0004020202020204" pitchFamily="34" charset="0"/>
              <a:ea typeface="Aptos" panose="020B00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9CA05F50-C45D-DCE1-DE1D-D4190AC1974D}"/>
              </a:ext>
            </a:extLst>
          </p:cNvPr>
          <p:cNvSpPr txBox="1"/>
          <p:nvPr/>
        </p:nvSpPr>
        <p:spPr>
          <a:xfrm>
            <a:off x="329364" y="1869471"/>
            <a:ext cx="6382936" cy="853054"/>
          </a:xfrm>
          <a:prstGeom prst="rect">
            <a:avLst/>
          </a:prstGeom>
          <a:noFill/>
        </p:spPr>
        <p:txBody>
          <a:bodyPr wrap="square">
            <a:spAutoFit/>
          </a:bodyPr>
          <a:lstStyle/>
          <a:p>
            <a:pPr algn="just">
              <a:lnSpc>
                <a:spcPct val="120000"/>
              </a:lnSpc>
              <a:spcAft>
                <a:spcPts val="400"/>
              </a:spcAft>
              <a:buNone/>
            </a:pPr>
            <a:r>
              <a:rPr lang="fr-FR" sz="1400" b="1" dirty="0">
                <a:effectLst/>
                <a:latin typeface="Aptos" panose="020B0004020202020204" pitchFamily="34" charset="0"/>
                <a:ea typeface="Aptos" panose="020B0004020202020204" pitchFamily="34" charset="0"/>
                <a:cs typeface="Arial" panose="020B0604020202020204" pitchFamily="34" charset="0"/>
              </a:rPr>
              <a:t>Seules 2 entreprises allemandes et 1 entreprise française indiquent explicitement ne pas avoir utilisé les dispositions transitoires prévues pour la première année de publication.</a:t>
            </a:r>
            <a:endParaRPr lang="fr-FR" sz="1050" dirty="0">
              <a:effectLst/>
              <a:latin typeface="Aptos" panose="020B0004020202020204" pitchFamily="34" charset="0"/>
              <a:ea typeface="Aptos" panose="020B00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FE3D69ED-35E0-AEAD-9C40-790D0E63CD6C}"/>
              </a:ext>
            </a:extLst>
          </p:cNvPr>
          <p:cNvSpPr txBox="1"/>
          <p:nvPr/>
        </p:nvSpPr>
        <p:spPr>
          <a:xfrm>
            <a:off x="329364" y="2899495"/>
            <a:ext cx="6097002" cy="2404248"/>
          </a:xfrm>
          <a:prstGeom prst="rect">
            <a:avLst/>
          </a:prstGeom>
          <a:noFill/>
        </p:spPr>
        <p:txBody>
          <a:bodyPr wrap="square" lIns="91440" tIns="45720" rIns="91440" bIns="45720" anchor="t">
            <a:spAutoFit/>
          </a:bodyPr>
          <a:lstStyle/>
          <a:p>
            <a:pPr algn="just">
              <a:lnSpc>
                <a:spcPct val="120000"/>
              </a:lnSpc>
              <a:buNone/>
            </a:pPr>
            <a:r>
              <a:rPr lang="fr-FR" sz="1400" dirty="0">
                <a:effectLst/>
                <a:latin typeface="Aptos" panose="020B0004020202020204" pitchFamily="34" charset="0"/>
                <a:ea typeface="Aptos" panose="020B0004020202020204" pitchFamily="34" charset="0"/>
                <a:cs typeface="Arial" panose="020B0604020202020204" pitchFamily="34" charset="0"/>
              </a:rPr>
              <a:t>Sur les 57 sociétés ayant explicitement utilisé les dispositions transitoires, 47 (soit </a:t>
            </a:r>
            <a:r>
              <a:rPr lang="fr-FR" sz="1400" b="1" dirty="0">
                <a:solidFill>
                  <a:schemeClr val="accent2"/>
                </a:solidFill>
                <a:effectLst/>
                <a:latin typeface="Aptos" panose="020B0004020202020204" pitchFamily="34" charset="0"/>
                <a:ea typeface="Aptos" panose="020B0004020202020204" pitchFamily="34" charset="0"/>
                <a:cs typeface="Arial" panose="020B0604020202020204" pitchFamily="34" charset="0"/>
              </a:rPr>
              <a:t>82%</a:t>
            </a:r>
            <a:r>
              <a:rPr lang="fr-FR" sz="1400" dirty="0">
                <a:effectLst/>
                <a:latin typeface="Aptos" panose="020B0004020202020204" pitchFamily="34" charset="0"/>
                <a:ea typeface="Aptos" panose="020B0004020202020204" pitchFamily="34" charset="0"/>
                <a:cs typeface="Arial" panose="020B0604020202020204" pitchFamily="34" charset="0"/>
              </a:rPr>
              <a:t>) ont utilisé celle prévue par la disposition E1-9 Effets financiers anticipés sur le Climat.  </a:t>
            </a:r>
          </a:p>
          <a:p>
            <a:pPr algn="just">
              <a:lnSpc>
                <a:spcPct val="120000"/>
              </a:lnSpc>
              <a:buNone/>
            </a:pPr>
            <a:endParaRPr lang="fr-FR" sz="1400" dirty="0">
              <a:effectLst/>
              <a:latin typeface="Aptos" panose="020B0004020202020204" pitchFamily="34" charset="0"/>
              <a:ea typeface="Aptos" panose="020B0004020202020204" pitchFamily="34" charset="0"/>
              <a:cs typeface="Arial" panose="020B0604020202020204" pitchFamily="34" charset="0"/>
            </a:endParaRPr>
          </a:p>
          <a:p>
            <a:pPr algn="just">
              <a:lnSpc>
                <a:spcPct val="120000"/>
              </a:lnSpc>
              <a:buNone/>
            </a:pPr>
            <a:r>
              <a:rPr lang="fr-FR" sz="1400" dirty="0">
                <a:effectLst/>
                <a:latin typeface="Aptos"/>
                <a:ea typeface="Aptos" panose="020B0004020202020204" pitchFamily="34" charset="0"/>
                <a:cs typeface="Arial"/>
              </a:rPr>
              <a:t>Les autres exemptions plébiscitées sont celles relatives aux effets anticipés sur l’Economie Circulaire (65%) et sur la Pollution, l’Eau et la Biodiversité (55%), suivies par les exemptions associées à la norme ESRS S1 Travailleurs de l’entreprise (la France étant le pays ayant le plus utilisé les exemptions relatives aux effectifs de l’entreprise</a:t>
            </a:r>
            <a:r>
              <a:rPr lang="fr-FR" sz="1400" dirty="0">
                <a:latin typeface="Aptos"/>
                <a:ea typeface="Aptos" panose="020B0004020202020204" pitchFamily="34" charset="0"/>
                <a:cs typeface="Arial"/>
              </a:rPr>
              <a:t>).</a:t>
            </a:r>
            <a:endParaRPr lang="fr-FR" sz="1400" dirty="0">
              <a:effectLst/>
              <a:latin typeface="Aptos"/>
              <a:ea typeface="Aptos" panose="020B00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5CBB4EDF-C8E9-A9CD-55C4-3EC7A1EC65D9}"/>
              </a:ext>
            </a:extLst>
          </p:cNvPr>
          <p:cNvPicPr>
            <a:picLocks noChangeAspect="1"/>
          </p:cNvPicPr>
          <p:nvPr/>
        </p:nvPicPr>
        <p:blipFill>
          <a:blip r:embed="rId3"/>
          <a:stretch>
            <a:fillRect/>
          </a:stretch>
        </p:blipFill>
        <p:spPr>
          <a:xfrm>
            <a:off x="7290228" y="4351692"/>
            <a:ext cx="4479742" cy="1152991"/>
          </a:xfrm>
          <a:prstGeom prst="rect">
            <a:avLst/>
          </a:prstGeom>
          <a:scene3d>
            <a:camera prst="orthographicFront"/>
            <a:lightRig rig="threePt" dir="t"/>
          </a:scene3d>
          <a:sp3d>
            <a:bevelT/>
          </a:sp3d>
        </p:spPr>
      </p:pic>
      <p:sp>
        <p:nvSpPr>
          <p:cNvPr id="4" name="Espace réservé du numéro de diapositive 3">
            <a:extLst>
              <a:ext uri="{FF2B5EF4-FFF2-40B4-BE49-F238E27FC236}">
                <a16:creationId xmlns:a16="http://schemas.microsoft.com/office/drawing/2014/main" id="{3F7C351E-890D-8B44-E822-A38A85B0C0EF}"/>
              </a:ext>
            </a:extLst>
          </p:cNvPr>
          <p:cNvSpPr>
            <a:spLocks noGrp="1"/>
          </p:cNvSpPr>
          <p:nvPr>
            <p:ph type="sldNum" sz="quarter" idx="12"/>
          </p:nvPr>
        </p:nvSpPr>
        <p:spPr/>
        <p:txBody>
          <a:bodyPr/>
          <a:lstStyle/>
          <a:p>
            <a:fld id="{2E12CFF1-E198-4524-86B2-F442B98BF2E1}" type="slidenum">
              <a:rPr lang="fr-FR" smtClean="0"/>
              <a:t>9</a:t>
            </a:fld>
            <a:endParaRPr lang="fr-FR"/>
          </a:p>
        </p:txBody>
      </p:sp>
      <p:graphicFrame>
        <p:nvGraphicFramePr>
          <p:cNvPr id="10" name="Graphique 9">
            <a:extLst>
              <a:ext uri="{FF2B5EF4-FFF2-40B4-BE49-F238E27FC236}">
                <a16:creationId xmlns:a16="http://schemas.microsoft.com/office/drawing/2014/main" id="{6D4BDEBC-4912-5678-03BF-779EEB8D48C0}"/>
              </a:ext>
            </a:extLst>
          </p:cNvPr>
          <p:cNvGraphicFramePr/>
          <p:nvPr>
            <p:extLst>
              <p:ext uri="{D42A27DB-BD31-4B8C-83A1-F6EECF244321}">
                <p14:modId xmlns:p14="http://schemas.microsoft.com/office/powerpoint/2010/main" val="232616277"/>
              </p:ext>
            </p:extLst>
          </p:nvPr>
        </p:nvGraphicFramePr>
        <p:xfrm>
          <a:off x="7492020" y="902192"/>
          <a:ext cx="4277949" cy="25268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84099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d9daedb-0352-4cd3-b143-feb3613ad141" xsi:nil="true"/>
    <lcf76f155ced4ddcb4097134ff3c332f xmlns="d7e8c05a-d935-4eee-96ca-5149d460a6a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DF84F1C1761846B0B432BD98D34D8E" ma:contentTypeVersion="9" ma:contentTypeDescription="Crée un document." ma:contentTypeScope="" ma:versionID="e6970da7615dac35625a860694144417">
  <xsd:schema xmlns:xsd="http://www.w3.org/2001/XMLSchema" xmlns:xs="http://www.w3.org/2001/XMLSchema" xmlns:p="http://schemas.microsoft.com/office/2006/metadata/properties" xmlns:ns2="d7e8c05a-d935-4eee-96ca-5149d460a6a4" xmlns:ns3="bd9daedb-0352-4cd3-b143-feb3613ad141" targetNamespace="http://schemas.microsoft.com/office/2006/metadata/properties" ma:root="true" ma:fieldsID="4be2051ab8a088cc03f8e2ee8288564b" ns2:_="" ns3:_="">
    <xsd:import namespace="d7e8c05a-d935-4eee-96ca-5149d460a6a4"/>
    <xsd:import namespace="bd9daedb-0352-4cd3-b143-feb3613ad14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8c05a-d935-4eee-96ca-5149d460a6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36d1d40d-d595-49a4-be32-e51bbf091a0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9daedb-0352-4cd3-b143-feb3613ad14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6a3fc35-5f14-4528-9f46-b27d898aa829}" ma:internalName="TaxCatchAll" ma:showField="CatchAllData" ma:web="bd9daedb-0352-4cd3-b143-feb3613ad1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446632-B78B-48CF-BFB8-EA426C687B9C}">
  <ds:schemaRefs>
    <ds:schemaRef ds:uri="http://purl.org/dc/terms/"/>
    <ds:schemaRef ds:uri="http://purl.org/dc/elements/1.1/"/>
    <ds:schemaRef ds:uri="http://schemas.microsoft.com/office/2006/metadata/properties"/>
    <ds:schemaRef ds:uri="http://schemas.openxmlformats.org/package/2006/metadata/core-properties"/>
    <ds:schemaRef ds:uri="d7e8c05a-d935-4eee-96ca-5149d460a6a4"/>
    <ds:schemaRef ds:uri="http://schemas.microsoft.com/office/infopath/2007/PartnerControls"/>
    <ds:schemaRef ds:uri="http://schemas.microsoft.com/office/2006/documentManagement/types"/>
    <ds:schemaRef ds:uri="http://www.w3.org/XML/1998/namespace"/>
    <ds:schemaRef ds:uri="http://purl.org/dc/dcmitype/"/>
    <ds:schemaRef ds:uri="bd9daedb-0352-4cd3-b143-feb3613ad141"/>
  </ds:schemaRefs>
</ds:datastoreItem>
</file>

<file path=customXml/itemProps2.xml><?xml version="1.0" encoding="utf-8"?>
<ds:datastoreItem xmlns:ds="http://schemas.openxmlformats.org/officeDocument/2006/customXml" ds:itemID="{1A801B46-D94E-49BF-A3D7-9FF51E2399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e8c05a-d935-4eee-96ca-5149d460a6a4"/>
    <ds:schemaRef ds:uri="bd9daedb-0352-4cd3-b143-feb3613ad1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1D8B1B-843E-4897-A102-8167B12C81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6764</Words>
  <Application>Microsoft Office PowerPoint</Application>
  <PresentationFormat>Grand écran</PresentationFormat>
  <Paragraphs>552</Paragraphs>
  <Slides>31</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Aptos</vt:lpstr>
      <vt:lpstr>Aptos Display</vt:lpstr>
      <vt:lpstr>Arial</vt:lpstr>
      <vt:lpstr>Wingdings</vt:lpstr>
      <vt:lpstr>Thème Office</vt:lpstr>
      <vt:lpstr>OBSERVATIONS SUR LA CONNECTIVITE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Contributions</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LC</dc:creator>
  <cp:lastModifiedBy>LC</cp:lastModifiedBy>
  <cp:revision>49</cp:revision>
  <dcterms:created xsi:type="dcterms:W3CDTF">2025-08-05T13:51:33Z</dcterms:created>
  <dcterms:modified xsi:type="dcterms:W3CDTF">2025-10-03T14:49:14Z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e9645ce-24f7-4fa7-847c-11dc6037a35a_Enabled">
    <vt:lpwstr>true</vt:lpwstr>
  </property>
  <property fmtid="{D5CDD505-2E9C-101B-9397-08002B2CF9AE}" pid="3" name="MSIP_Label_fe9645ce-24f7-4fa7-847c-11dc6037a35a_SetDate">
    <vt:lpwstr>2025-09-22T08:46:45Z</vt:lpwstr>
  </property>
  <property fmtid="{D5CDD505-2E9C-101B-9397-08002B2CF9AE}" pid="4" name="MSIP_Label_fe9645ce-24f7-4fa7-847c-11dc6037a35a_Method">
    <vt:lpwstr>Standard</vt:lpwstr>
  </property>
  <property fmtid="{D5CDD505-2E9C-101B-9397-08002B2CF9AE}" pid="5" name="MSIP_Label_fe9645ce-24f7-4fa7-847c-11dc6037a35a_Name">
    <vt:lpwstr>(FRA) C-Confidentiel</vt:lpwstr>
  </property>
  <property fmtid="{D5CDD505-2E9C-101B-9397-08002B2CF9AE}" pid="6" name="MSIP_Label_fe9645ce-24f7-4fa7-847c-11dc6037a35a_SiteId">
    <vt:lpwstr>b9e9ed43-edf4-4755-925b-76f18f50dbe7</vt:lpwstr>
  </property>
  <property fmtid="{D5CDD505-2E9C-101B-9397-08002B2CF9AE}" pid="7" name="MSIP_Label_fe9645ce-24f7-4fa7-847c-11dc6037a35a_ActionId">
    <vt:lpwstr>fddf2ce8-80a4-4c37-a576-bf173f701498</vt:lpwstr>
  </property>
  <property fmtid="{D5CDD505-2E9C-101B-9397-08002B2CF9AE}" pid="8" name="MSIP_Label_fe9645ce-24f7-4fa7-847c-11dc6037a35a_ContentBits">
    <vt:lpwstr>0</vt:lpwstr>
  </property>
  <property fmtid="{D5CDD505-2E9C-101B-9397-08002B2CF9AE}" pid="9" name="MSIP_Label_fe9645ce-24f7-4fa7-847c-11dc6037a35a_Tag">
    <vt:lpwstr>10, 3, 0, 1</vt:lpwstr>
  </property>
  <property fmtid="{D5CDD505-2E9C-101B-9397-08002B2CF9AE}" pid="10" name="MediaServiceImageTags">
    <vt:lpwstr/>
  </property>
  <property fmtid="{D5CDD505-2E9C-101B-9397-08002B2CF9AE}" pid="11" name="ComplianceAssetId">
    <vt:lpwstr/>
  </property>
  <property fmtid="{D5CDD505-2E9C-101B-9397-08002B2CF9AE}" pid="12" name="_ExtendedDescription">
    <vt:lpwstr/>
  </property>
  <property fmtid="{D5CDD505-2E9C-101B-9397-08002B2CF9AE}" pid="13" name="TriggerFlowInfo">
    <vt:lpwstr/>
  </property>
  <property fmtid="{D5CDD505-2E9C-101B-9397-08002B2CF9AE}" pid="14" name="ContentTypeId">
    <vt:lpwstr>0x01010017DF84F1C1761846B0B432BD98D34D8E</vt:lpwstr>
  </property>
</Properties>
</file>